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83"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2" r:id="rId2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98EF200F-2B31-4168-BDF6-C3B00847026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8EF200F-2B31-4168-BDF6-C3B00847026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8EF200F-2B31-4168-BDF6-C3B00847026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8EF200F-2B31-4168-BDF6-C3B00847026D}"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8EF200F-2B31-4168-BDF6-C3B00847026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8EF200F-2B31-4168-BDF6-C3B00847026D}"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8EF200F-2B31-4168-BDF6-C3B00847026D}"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8EF200F-2B31-4168-BDF6-C3B00847026D}"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8EF200F-2B31-4168-BDF6-C3B00847026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8EF200F-2B31-4168-BDF6-C3B00847026D}"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4B3FB4E-62D8-4B0D-AD08-7764D32CDD5C}" type="datetimeFigureOut">
              <a:rPr lang="sr-Latn-CS" smtClean="0"/>
              <a:pPr/>
              <a:t>22.5.2012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077200" y="6356350"/>
            <a:ext cx="609600" cy="365125"/>
          </a:xfrm>
        </p:spPr>
        <p:txBody>
          <a:bodyPr/>
          <a:lstStyle/>
          <a:p>
            <a:fld id="{98EF200F-2B31-4168-BDF6-C3B00847026D}" type="slidenum">
              <a:rPr lang="hr-HR" smtClean="0"/>
              <a:pPr/>
              <a:t>‹#›</a:t>
            </a:fld>
            <a:endParaRPr lang="hr-H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B3FB4E-62D8-4B0D-AD08-7764D32CDD5C}" type="datetimeFigureOut">
              <a:rPr lang="sr-Latn-CS" smtClean="0"/>
              <a:pPr/>
              <a:t>22.5.2012</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EF200F-2B31-4168-BDF6-C3B00847026D}" type="slidenum">
              <a:rPr lang="hr-HR" smtClean="0"/>
              <a:pPr/>
              <a:t>‹#›</a:t>
            </a:fld>
            <a:endParaRPr lang="hr-H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r-HR" b="1" dirty="0"/>
              <a:t>Aditivni izvori energije u elektroenergetici</a:t>
            </a:r>
            <a:br>
              <a:rPr lang="hr-HR" b="1" dirty="0"/>
            </a:br>
            <a:endParaRPr lang="hr-HR" dirty="0"/>
          </a:p>
        </p:txBody>
      </p:sp>
      <p:pic>
        <p:nvPicPr>
          <p:cNvPr id="1026" name="Picture 2"/>
          <p:cNvPicPr>
            <a:picLocks noChangeAspect="1" noChangeArrowheads="1"/>
          </p:cNvPicPr>
          <p:nvPr/>
        </p:nvPicPr>
        <p:blipFill>
          <a:blip r:embed="rId2" cstate="print"/>
          <a:srcRect/>
          <a:stretch>
            <a:fillRect/>
          </a:stretch>
        </p:blipFill>
        <p:spPr bwMode="auto">
          <a:xfrm>
            <a:off x="3071802" y="2857496"/>
            <a:ext cx="5181600" cy="35052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endParaRPr lang="pl-PL" b="1" i="1" dirty="0" smtClean="0"/>
          </a:p>
          <a:p>
            <a:pPr>
              <a:buNone/>
            </a:pPr>
            <a:r>
              <a:rPr lang="pl-PL" sz="3400" b="1" i="1" dirty="0" smtClean="0"/>
              <a:t>Sunčeva </a:t>
            </a:r>
            <a:r>
              <a:rPr lang="pl-PL" sz="3400" b="1" i="1" dirty="0" smtClean="0"/>
              <a:t>termoelektrana Nevada Solar One</a:t>
            </a:r>
            <a:r>
              <a:rPr lang="pl-PL" sz="3400" i="1" dirty="0" smtClean="0"/>
              <a:t> </a:t>
            </a:r>
            <a:endParaRPr lang="pl-PL" sz="3400" i="1" dirty="0" smtClean="0"/>
          </a:p>
          <a:p>
            <a:pPr>
              <a:buNone/>
            </a:pPr>
            <a:endParaRPr lang="pl-PL" sz="3400" i="1" dirty="0" smtClean="0"/>
          </a:p>
          <a:p>
            <a:pPr lvl="1"/>
            <a:r>
              <a:rPr lang="pl-PL" sz="3400" dirty="0" smtClean="0"/>
              <a:t>Snaga </a:t>
            </a:r>
            <a:r>
              <a:rPr lang="pl-PL" sz="3400" dirty="0" smtClean="0"/>
              <a:t>elektrane iznosi </a:t>
            </a:r>
            <a:r>
              <a:rPr lang="pl-PL" sz="3400" b="1" dirty="0" smtClean="0">
                <a:effectLst>
                  <a:outerShdw blurRad="38100" dist="38100" dir="2700000" algn="tl">
                    <a:srgbClr val="000000">
                      <a:alpha val="43137"/>
                    </a:srgbClr>
                  </a:outerShdw>
                </a:effectLst>
              </a:rPr>
              <a:t>64 MW</a:t>
            </a:r>
            <a:r>
              <a:rPr lang="pl-PL" sz="3400" dirty="0" smtClean="0"/>
              <a:t>, a godišnja se proizvodnja električne energije procjenjuje na </a:t>
            </a:r>
            <a:r>
              <a:rPr lang="pl-PL" sz="3400" b="1" dirty="0" smtClean="0">
                <a:effectLst>
                  <a:outerShdw blurRad="38100" dist="38100" dir="2700000" algn="tl">
                    <a:srgbClr val="000000">
                      <a:alpha val="43137"/>
                    </a:srgbClr>
                  </a:outerShdw>
                </a:effectLst>
              </a:rPr>
              <a:t>134 milijuna kWh</a:t>
            </a:r>
            <a:r>
              <a:rPr lang="pl-PL" sz="3400" dirty="0" smtClean="0"/>
              <a:t>, što omogućava opskrbu za oko </a:t>
            </a:r>
            <a:r>
              <a:rPr lang="pl-PL" sz="3400" b="1" dirty="0" smtClean="0">
                <a:effectLst>
                  <a:outerShdw blurRad="38100" dist="38100" dir="2700000" algn="tl">
                    <a:srgbClr val="000000">
                      <a:alpha val="43137"/>
                    </a:srgbClr>
                  </a:outerShdw>
                </a:effectLst>
              </a:rPr>
              <a:t>40 000 </a:t>
            </a:r>
            <a:r>
              <a:rPr lang="pl-PL" sz="3400" b="1" dirty="0" smtClean="0">
                <a:effectLst>
                  <a:outerShdw blurRad="38100" dist="38100" dir="2700000" algn="tl">
                    <a:srgbClr val="000000">
                      <a:alpha val="43137"/>
                    </a:srgbClr>
                  </a:outerShdw>
                </a:effectLst>
              </a:rPr>
              <a:t>kućanstava</a:t>
            </a:r>
          </a:p>
          <a:p>
            <a:pPr lvl="1"/>
            <a:r>
              <a:rPr lang="pl-PL" sz="3400" dirty="0" smtClean="0"/>
              <a:t>Postrojenje </a:t>
            </a:r>
            <a:r>
              <a:rPr lang="pl-PL" sz="3400" dirty="0" smtClean="0"/>
              <a:t>se prostire na oko </a:t>
            </a:r>
            <a:r>
              <a:rPr lang="pl-PL" sz="3400" dirty="0" smtClean="0">
                <a:effectLst>
                  <a:outerShdw blurRad="38100" dist="38100" dir="2700000" algn="tl">
                    <a:srgbClr val="000000">
                      <a:alpha val="43137"/>
                    </a:srgbClr>
                  </a:outerShdw>
                </a:effectLst>
              </a:rPr>
              <a:t>1,6 km2</a:t>
            </a:r>
            <a:r>
              <a:rPr lang="pl-PL" sz="3400" dirty="0" smtClean="0"/>
              <a:t>, pri čemu na polja koncentrirajućih paraboličnih kolektora otpada </a:t>
            </a:r>
            <a:r>
              <a:rPr lang="pl-PL" sz="3400" dirty="0" smtClean="0">
                <a:effectLst>
                  <a:outerShdw blurRad="38100" dist="38100" dir="2700000" algn="tl">
                    <a:srgbClr val="000000">
                      <a:alpha val="43137"/>
                    </a:srgbClr>
                  </a:outerShdw>
                </a:effectLst>
              </a:rPr>
              <a:t>1,2 </a:t>
            </a:r>
            <a:r>
              <a:rPr lang="pl-PL" sz="3400" dirty="0" smtClean="0">
                <a:effectLst>
                  <a:outerShdw blurRad="38100" dist="38100" dir="2700000" algn="tl">
                    <a:srgbClr val="000000">
                      <a:alpha val="43137"/>
                    </a:srgbClr>
                  </a:outerShdw>
                </a:effectLst>
              </a:rPr>
              <a:t>km2</a:t>
            </a:r>
            <a:endParaRPr lang="hr-HR" sz="3400" dirty="0" smtClean="0"/>
          </a:p>
          <a:p>
            <a:pPr lvl="1"/>
            <a:r>
              <a:rPr lang="pl-PL" sz="3400" dirty="0" smtClean="0"/>
              <a:t>Ukupna </a:t>
            </a:r>
            <a:r>
              <a:rPr lang="pl-PL" sz="3400" dirty="0" smtClean="0"/>
              <a:t>ulaganja u projekt iznosila su </a:t>
            </a:r>
            <a:r>
              <a:rPr lang="pl-PL" sz="3400" b="1" i="1" dirty="0" smtClean="0">
                <a:effectLst>
                  <a:outerShdw blurRad="38100" dist="38100" dir="2700000" algn="tl">
                    <a:srgbClr val="000000">
                      <a:alpha val="43137"/>
                    </a:srgbClr>
                  </a:outerShdw>
                </a:effectLst>
              </a:rPr>
              <a:t>266 milijuna američkih </a:t>
            </a:r>
            <a:r>
              <a:rPr lang="pl-PL" sz="3400" b="1" i="1" dirty="0" smtClean="0">
                <a:effectLst>
                  <a:outerShdw blurRad="38100" dist="38100" dir="2700000" algn="tl">
                    <a:srgbClr val="000000">
                      <a:alpha val="43137"/>
                    </a:srgbClr>
                  </a:outerShdw>
                </a:effectLst>
              </a:rPr>
              <a:t>dolara</a:t>
            </a:r>
            <a:endParaRPr lang="hr-HR" sz="3400" dirty="0" smtClean="0"/>
          </a:p>
          <a:p>
            <a:pPr lvl="1"/>
            <a:r>
              <a:rPr lang="pl-PL" sz="3400" dirty="0" smtClean="0"/>
              <a:t>Elektranu </a:t>
            </a:r>
            <a:r>
              <a:rPr lang="pl-PL" sz="3400" dirty="0" smtClean="0"/>
              <a:t>čini veliko polje od </a:t>
            </a:r>
            <a:r>
              <a:rPr lang="pl-PL" sz="3400" dirty="0" smtClean="0">
                <a:effectLst>
                  <a:outerShdw blurRad="38100" dist="38100" dir="2700000" algn="tl">
                    <a:srgbClr val="000000">
                      <a:alpha val="43137"/>
                    </a:srgbClr>
                  </a:outerShdw>
                </a:effectLst>
              </a:rPr>
              <a:t>760 paraboličnih koncentrirajućih sunčevih </a:t>
            </a:r>
            <a:r>
              <a:rPr lang="pl-PL" sz="3400" dirty="0" smtClean="0">
                <a:effectLst>
                  <a:outerShdw blurRad="38100" dist="38100" dir="2700000" algn="tl">
                    <a:srgbClr val="000000">
                      <a:alpha val="43137"/>
                    </a:srgbClr>
                  </a:outerShdw>
                </a:effectLst>
              </a:rPr>
              <a:t>kolektora</a:t>
            </a:r>
            <a:endParaRPr lang="pl-PL" sz="3400" dirty="0" smtClean="0"/>
          </a:p>
          <a:p>
            <a:pPr lvl="1"/>
            <a:r>
              <a:rPr lang="pl-PL" sz="3400" dirty="0" smtClean="0"/>
              <a:t>Kolektori </a:t>
            </a:r>
            <a:r>
              <a:rPr lang="pl-PL" sz="3400" dirty="0" smtClean="0"/>
              <a:t>se sastoje od više od </a:t>
            </a:r>
            <a:r>
              <a:rPr lang="pl-PL" sz="3400" dirty="0" smtClean="0">
                <a:effectLst>
                  <a:outerShdw blurRad="38100" dist="38100" dir="2700000" algn="tl">
                    <a:srgbClr val="000000">
                      <a:alpha val="43137"/>
                    </a:srgbClr>
                  </a:outerShdw>
                </a:effectLst>
              </a:rPr>
              <a:t>180 000 zrcala </a:t>
            </a:r>
            <a:r>
              <a:rPr lang="pl-PL" sz="3400" dirty="0" smtClean="0"/>
              <a:t>koja Sunčevo zračenje usmjeravaju u žarište kolektora, u kojem se nalazi apsorberska cijev kroz koji struji radni medij. Apsorberske cijevi izrađene su od stakla i čelika. Svaka je cijev dugačka 4 m, a ukupno ih ima </a:t>
            </a:r>
            <a:r>
              <a:rPr lang="pl-PL" sz="3400" dirty="0" smtClean="0">
                <a:effectLst>
                  <a:outerShdw blurRad="38100" dist="38100" dir="2700000" algn="tl">
                    <a:srgbClr val="000000">
                      <a:alpha val="43137"/>
                    </a:srgbClr>
                  </a:outerShdw>
                </a:effectLst>
              </a:rPr>
              <a:t>18 240</a:t>
            </a:r>
            <a:r>
              <a:rPr lang="pl-PL" sz="3400" dirty="0" smtClean="0"/>
              <a:t>. </a:t>
            </a:r>
            <a:endParaRPr lang="pl-PL" sz="3400" dirty="0" smtClean="0"/>
          </a:p>
          <a:p>
            <a:pPr lvl="1"/>
            <a:r>
              <a:rPr lang="pl-PL" sz="3400" dirty="0" smtClean="0"/>
              <a:t>Radni </a:t>
            </a:r>
            <a:r>
              <a:rPr lang="pl-PL" sz="3400" dirty="0" smtClean="0"/>
              <a:t>medij u njima se usmjerenim Sunčevim zračenjem zagrijava na </a:t>
            </a:r>
            <a:r>
              <a:rPr lang="pl-PL" sz="3400" b="1" dirty="0" smtClean="0"/>
              <a:t>391 °C</a:t>
            </a:r>
            <a:r>
              <a:rPr lang="pl-PL" sz="3400" dirty="0" smtClean="0"/>
              <a:t> i njegova se toplina potom u izmjenjivaču topline predaje vodi, </a:t>
            </a:r>
            <a:r>
              <a:rPr lang="pl-PL" sz="3400" dirty="0" smtClean="0">
                <a:effectLst>
                  <a:outerShdw blurRad="38100" dist="38100" dir="2700000" algn="tl">
                    <a:srgbClr val="000000">
                      <a:alpha val="43137"/>
                    </a:srgbClr>
                  </a:outerShdw>
                </a:effectLst>
              </a:rPr>
              <a:t>pri čemu se proizvodi pregrijana para koja zatim pokreće parnu turbinu</a:t>
            </a:r>
            <a:r>
              <a:rPr lang="pl-PL" sz="3400" dirty="0" smtClean="0"/>
              <a:t>.</a:t>
            </a:r>
            <a:endParaRPr lang="hr-HR" sz="3400" dirty="0" smtClean="0"/>
          </a:p>
          <a:p>
            <a:endParaRPr lang="hr-H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42918"/>
            <a:ext cx="8964488" cy="6215082"/>
          </a:xfrm>
        </p:spPr>
        <p:txBody>
          <a:bodyPr>
            <a:normAutofit fontScale="92500" lnSpcReduction="10000"/>
          </a:bodyPr>
          <a:lstStyle/>
          <a:p>
            <a:pPr>
              <a:buNone/>
            </a:pPr>
            <a:r>
              <a:rPr lang="hr-HR" b="1" dirty="0" smtClean="0">
                <a:effectLst>
                  <a:outerShdw blurRad="38100" dist="38100" dir="2700000" algn="tl">
                    <a:srgbClr val="000000">
                      <a:alpha val="43137"/>
                    </a:srgbClr>
                  </a:outerShdw>
                </a:effectLst>
              </a:rPr>
              <a:t>2. 	Korištenje Sunčeve energije primjenom fotonaponskih ćelija </a:t>
            </a:r>
            <a:endParaRPr lang="hr-HR" dirty="0" smtClean="0">
              <a:effectLst>
                <a:outerShdw blurRad="38100" dist="38100" dir="2700000" algn="tl">
                  <a:srgbClr val="000000">
                    <a:alpha val="43137"/>
                  </a:srgbClr>
                </a:outerShdw>
              </a:effectLst>
            </a:endParaRPr>
          </a:p>
          <a:p>
            <a:pPr>
              <a:buNone/>
            </a:pPr>
            <a:endParaRPr lang="hr-HR" dirty="0" smtClean="0"/>
          </a:p>
          <a:p>
            <a:r>
              <a:rPr lang="pl-PL" dirty="0" smtClean="0">
                <a:effectLst>
                  <a:outerShdw blurRad="38100" dist="38100" dir="2700000" algn="tl">
                    <a:srgbClr val="000000">
                      <a:alpha val="43137"/>
                    </a:srgbClr>
                  </a:outerShdw>
                </a:effectLst>
              </a:rPr>
              <a:t>Izravno pretvaraju Sunčevu energiju u </a:t>
            </a:r>
            <a:r>
              <a:rPr lang="pl-PL" dirty="0" smtClean="0">
                <a:effectLst>
                  <a:outerShdw blurRad="38100" dist="38100" dir="2700000" algn="tl">
                    <a:srgbClr val="000000">
                      <a:alpha val="43137"/>
                    </a:srgbClr>
                  </a:outerShdw>
                </a:effectLst>
              </a:rPr>
              <a:t>električnu</a:t>
            </a:r>
            <a:endParaRPr lang="pl-PL" dirty="0" smtClean="0"/>
          </a:p>
          <a:p>
            <a:r>
              <a:rPr lang="pl-PL" dirty="0" smtClean="0"/>
              <a:t>Grade </a:t>
            </a:r>
            <a:r>
              <a:rPr lang="pl-PL" dirty="0" smtClean="0"/>
              <a:t>se od poluvodičkih materijala koji sadržavaju nosače pozitivnih i negativnih naboja (</a:t>
            </a:r>
            <a:r>
              <a:rPr lang="pl-PL" dirty="0" smtClean="0">
                <a:effectLst>
                  <a:outerShdw blurRad="38100" dist="38100" dir="2700000" algn="tl">
                    <a:srgbClr val="000000">
                      <a:alpha val="43137"/>
                    </a:srgbClr>
                  </a:outerShdw>
                </a:effectLst>
              </a:rPr>
              <a:t>p-n </a:t>
            </a:r>
            <a:r>
              <a:rPr lang="pl-PL" dirty="0" smtClean="0">
                <a:effectLst>
                  <a:outerShdw blurRad="38100" dist="38100" dir="2700000" algn="tl">
                    <a:srgbClr val="000000">
                      <a:alpha val="43137"/>
                    </a:srgbClr>
                  </a:outerShdw>
                </a:effectLst>
              </a:rPr>
              <a:t>spojevi</a:t>
            </a:r>
            <a:r>
              <a:rPr lang="pl-PL" dirty="0" smtClean="0"/>
              <a:t>), a izvode </a:t>
            </a:r>
            <a:r>
              <a:rPr lang="pl-PL" dirty="0" smtClean="0"/>
              <a:t>se kao ravne ploče ili kao zakrivljene površine s mogućnošću koncentriranja Sunčeve energije u manji segment </a:t>
            </a:r>
            <a:r>
              <a:rPr lang="pl-PL" dirty="0" smtClean="0"/>
              <a:t>ćelije</a:t>
            </a:r>
            <a:endParaRPr lang="hr-HR" dirty="0" smtClean="0"/>
          </a:p>
          <a:p>
            <a:r>
              <a:rPr lang="pl-PL" dirty="0" smtClean="0"/>
              <a:t>Pojedina ćelija </a:t>
            </a:r>
            <a:r>
              <a:rPr lang="pl-PL" dirty="0" smtClean="0">
                <a:effectLst>
                  <a:outerShdw blurRad="38100" dist="38100" dir="2700000" algn="tl">
                    <a:srgbClr val="000000">
                      <a:alpha val="43137"/>
                    </a:srgbClr>
                  </a:outerShdw>
                </a:effectLst>
              </a:rPr>
              <a:t>generira istosmjerni napon od oko 0,5 V i struju 20 </a:t>
            </a:r>
            <a:r>
              <a:rPr lang="pl-PL" dirty="0" smtClean="0">
                <a:effectLst>
                  <a:outerShdw blurRad="38100" dist="38100" dir="2700000" algn="tl">
                    <a:srgbClr val="000000">
                      <a:alpha val="43137"/>
                    </a:srgbClr>
                  </a:outerShdw>
                </a:effectLst>
              </a:rPr>
              <a:t>mA/cm</a:t>
            </a:r>
            <a:r>
              <a:rPr lang="pl-PL" baseline="30000" dirty="0" smtClean="0">
                <a:effectLst>
                  <a:outerShdw blurRad="38100" dist="38100" dir="2700000" algn="tl">
                    <a:srgbClr val="000000">
                      <a:alpha val="43137"/>
                    </a:srgbClr>
                  </a:outerShdw>
                </a:effectLst>
              </a:rPr>
              <a:t>2</a:t>
            </a:r>
            <a:endParaRPr lang="pl-PL" dirty="0" smtClean="0"/>
          </a:p>
          <a:p>
            <a:r>
              <a:rPr lang="pl-PL" dirty="0" smtClean="0"/>
              <a:t>Serijskim </a:t>
            </a:r>
            <a:r>
              <a:rPr lang="pl-PL" dirty="0" smtClean="0"/>
              <a:t>i paralelnim spajanjem ćelija dobivaju se </a:t>
            </a:r>
            <a:r>
              <a:rPr lang="pl-PL" dirty="0" smtClean="0"/>
              <a:t>moduli </a:t>
            </a:r>
            <a:r>
              <a:rPr lang="pl-PL" dirty="0" smtClean="0"/>
              <a:t>iz kojih se dobiva istosmjerna struja koju treba u pretvaračima (invertorima) </a:t>
            </a:r>
            <a:r>
              <a:rPr lang="pl-PL" dirty="0" smtClean="0">
                <a:effectLst>
                  <a:outerShdw blurRad="38100" dist="38100" dir="2700000" algn="tl">
                    <a:srgbClr val="000000">
                      <a:alpha val="43137"/>
                    </a:srgbClr>
                  </a:outerShdw>
                </a:effectLst>
              </a:rPr>
              <a:t>transformirati u izmjeničnu </a:t>
            </a:r>
            <a:r>
              <a:rPr lang="pl-PL" dirty="0" smtClean="0">
                <a:effectLst>
                  <a:outerShdw blurRad="38100" dist="38100" dir="2700000" algn="tl">
                    <a:srgbClr val="000000">
                      <a:alpha val="43137"/>
                    </a:srgbClr>
                  </a:outerShdw>
                </a:effectLst>
              </a:rPr>
              <a:t>struju</a:t>
            </a:r>
            <a:endParaRPr lang="hr-HR" dirty="0" smtClean="0"/>
          </a:p>
          <a:p>
            <a:r>
              <a:rPr lang="pl-PL" dirty="0" smtClean="0"/>
              <a:t>Upotrebljavani materijali za izradu fotonaponskih ćelija su monokristalni ili polikristalni </a:t>
            </a:r>
            <a:r>
              <a:rPr lang="pl-PL" dirty="0" smtClean="0"/>
              <a:t>silicij</a:t>
            </a:r>
            <a:r>
              <a:rPr lang="pl-PL" dirty="0" smtClean="0"/>
              <a:t>, a u znatnoj mjeri i amorfni silicij. </a:t>
            </a:r>
            <a:r>
              <a:rPr lang="pl-PL" dirty="0" smtClean="0">
                <a:effectLst>
                  <a:outerShdw blurRad="38100" dist="38100" dir="2700000" algn="tl">
                    <a:srgbClr val="000000">
                      <a:alpha val="43137"/>
                    </a:srgbClr>
                  </a:outerShdw>
                </a:effectLst>
              </a:rPr>
              <a:t>Amorfni </a:t>
            </a:r>
            <a:r>
              <a:rPr lang="pl-PL" dirty="0" smtClean="0">
                <a:effectLst>
                  <a:outerShdw blurRad="38100" dist="38100" dir="2700000" algn="tl">
                    <a:srgbClr val="000000">
                      <a:alpha val="43137"/>
                    </a:srgbClr>
                  </a:outerShdw>
                </a:effectLst>
              </a:rPr>
              <a:t>silicij </a:t>
            </a:r>
            <a:r>
              <a:rPr lang="pl-PL" dirty="0" smtClean="0">
                <a:effectLst>
                  <a:outerShdw blurRad="38100" dist="38100" dir="2700000" algn="tl">
                    <a:srgbClr val="000000">
                      <a:alpha val="43137"/>
                    </a:srgbClr>
                  </a:outerShdw>
                </a:effectLst>
              </a:rPr>
              <a:t>daje manju učinkovitost od kristalnog silicija, ali je zato znatno jeftiniji</a:t>
            </a:r>
            <a:r>
              <a:rPr lang="pl-PL" dirty="0" smtClean="0"/>
              <a:t>.</a:t>
            </a:r>
            <a:endParaRPr lang="hr-HR" dirty="0" smtClean="0"/>
          </a:p>
          <a:p>
            <a:endParaRPr lang="hr-H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785794"/>
            <a:ext cx="8229600" cy="4389120"/>
          </a:xfrm>
        </p:spPr>
        <p:txBody>
          <a:bodyPr/>
          <a:lstStyle/>
          <a:p>
            <a:r>
              <a:rPr lang="hr-HR" dirty="0" smtClean="0"/>
              <a:t>Fotonaponska ćelija</a:t>
            </a:r>
            <a:endParaRPr lang="hr-HR" dirty="0"/>
          </a:p>
        </p:txBody>
      </p:sp>
      <p:pic>
        <p:nvPicPr>
          <p:cNvPr id="6146" name="Picture 2"/>
          <p:cNvPicPr>
            <a:picLocks noChangeAspect="1" noChangeArrowheads="1"/>
          </p:cNvPicPr>
          <p:nvPr/>
        </p:nvPicPr>
        <p:blipFill>
          <a:blip r:embed="rId2" cstate="print"/>
          <a:srcRect/>
          <a:stretch>
            <a:fillRect/>
          </a:stretch>
        </p:blipFill>
        <p:spPr bwMode="auto">
          <a:xfrm>
            <a:off x="4429124" y="2285992"/>
            <a:ext cx="4714876" cy="3449160"/>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6145" name="Picture 1"/>
          <p:cNvPicPr>
            <a:picLocks noChangeAspect="1" noChangeArrowheads="1"/>
          </p:cNvPicPr>
          <p:nvPr/>
        </p:nvPicPr>
        <p:blipFill>
          <a:blip r:embed="rId3" cstate="print"/>
          <a:srcRect/>
          <a:stretch>
            <a:fillRect/>
          </a:stretch>
        </p:blipFill>
        <p:spPr bwMode="auto">
          <a:xfrm>
            <a:off x="0" y="2285992"/>
            <a:ext cx="4453717" cy="3429024"/>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
        <p:nvSpPr>
          <p:cNvPr id="6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857232"/>
            <a:ext cx="8572528" cy="6000768"/>
          </a:xfrm>
        </p:spPr>
        <p:txBody>
          <a:bodyPr/>
          <a:lstStyle/>
          <a:p>
            <a:r>
              <a:rPr lang="pl-PL" dirty="0" smtClean="0"/>
              <a:t>Za proizvodnju polikristalnih silicijskih ćelija se troši od  oko </a:t>
            </a:r>
            <a:r>
              <a:rPr lang="pl-PL" dirty="0" smtClean="0">
                <a:effectLst>
                  <a:outerShdw blurRad="38100" dist="38100" dir="2700000" algn="tl">
                    <a:srgbClr val="000000">
                      <a:alpha val="43137"/>
                    </a:srgbClr>
                  </a:outerShdw>
                </a:effectLst>
              </a:rPr>
              <a:t>9 000 kWh</a:t>
            </a:r>
            <a:r>
              <a:rPr lang="pl-PL" dirty="0" smtClean="0"/>
              <a:t> po kilovatu maksimalne izlazne snage ćelije a kod amorfnih ćelija oko </a:t>
            </a:r>
            <a:r>
              <a:rPr lang="pl-PL" dirty="0" smtClean="0">
                <a:effectLst>
                  <a:outerShdw blurRad="38100" dist="38100" dir="2700000" algn="tl">
                    <a:srgbClr val="000000">
                      <a:alpha val="43137"/>
                    </a:srgbClr>
                  </a:outerShdw>
                </a:effectLst>
              </a:rPr>
              <a:t>7 500 </a:t>
            </a:r>
            <a:r>
              <a:rPr lang="pl-PL" dirty="0" smtClean="0">
                <a:effectLst>
                  <a:outerShdw blurRad="38100" dist="38100" dir="2700000" algn="tl">
                    <a:srgbClr val="000000">
                      <a:alpha val="43137"/>
                    </a:srgbClr>
                  </a:outerShdw>
                </a:effectLst>
              </a:rPr>
              <a:t>kWh/kW</a:t>
            </a:r>
          </a:p>
          <a:p>
            <a:r>
              <a:rPr lang="pl-PL" dirty="0" smtClean="0"/>
              <a:t>Ako </a:t>
            </a:r>
            <a:r>
              <a:rPr lang="pl-PL" dirty="0" smtClean="0"/>
              <a:t>uzmemo u obzir da bi godišnja proizvodnja električne energije iz ćelija u srednjoj Europi bila tada  1 000 kWh po instaliranom kilovatu, utrošena energija za proizvodnju ćelija se vraća tek nakon </a:t>
            </a:r>
            <a:r>
              <a:rPr lang="pl-PL" i="1" dirty="0" smtClean="0">
                <a:effectLst>
                  <a:outerShdw blurRad="38100" dist="38100" dir="2700000" algn="tl">
                    <a:srgbClr val="000000">
                      <a:alpha val="43137"/>
                    </a:srgbClr>
                  </a:outerShdw>
                </a:effectLst>
              </a:rPr>
              <a:t>7 do 9 godina pogona  </a:t>
            </a:r>
            <a:r>
              <a:rPr lang="pl-PL" i="1" dirty="0" smtClean="0">
                <a:effectLst>
                  <a:outerShdw blurRad="38100" dist="38100" dir="2700000" algn="tl">
                    <a:srgbClr val="000000">
                      <a:alpha val="43137"/>
                    </a:srgbClr>
                  </a:outerShdw>
                </a:effectLst>
              </a:rPr>
              <a:t>elektrane</a:t>
            </a:r>
            <a:endParaRPr lang="pl-PL" i="1" dirty="0" smtClean="0">
              <a:effectLst>
                <a:outerShdw blurRad="38100" dist="38100" dir="2700000" algn="tl">
                  <a:srgbClr val="000000">
                    <a:alpha val="43137"/>
                  </a:srgbClr>
                </a:outerShdw>
              </a:effectLst>
            </a:endParaRPr>
          </a:p>
          <a:p>
            <a:endParaRPr lang="pl-PL" dirty="0" smtClean="0"/>
          </a:p>
          <a:p>
            <a:r>
              <a:rPr lang="pl-PL" dirty="0" smtClean="0">
                <a:effectLst>
                  <a:outerShdw blurRad="38100" dist="38100" dir="2700000" algn="tl">
                    <a:srgbClr val="000000">
                      <a:alpha val="43137"/>
                    </a:srgbClr>
                  </a:outerShdw>
                </a:effectLst>
              </a:rPr>
              <a:t>Ekonomičnost</a:t>
            </a:r>
            <a:r>
              <a:rPr lang="pl-PL" dirty="0" smtClean="0"/>
              <a:t> sunčevih elektrana je temeljni čimbenik za donošenje odluke o gradnji takvih elektrana, a povezano s tim i za ekološke posljedice izbora energetske opcije.</a:t>
            </a:r>
            <a:endParaRPr lang="hr-HR" dirty="0" smtClean="0"/>
          </a:p>
          <a:p>
            <a:endParaRPr lang="hr-H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pl-PL" dirty="0" smtClean="0"/>
          </a:p>
          <a:p>
            <a:endParaRPr lang="pl-PL" dirty="0" smtClean="0"/>
          </a:p>
          <a:p>
            <a:pPr>
              <a:buNone/>
            </a:pPr>
            <a:r>
              <a:rPr lang="pl-PL" dirty="0" smtClean="0">
                <a:effectLst>
                  <a:outerShdw blurRad="38100" dist="38100" dir="2700000" algn="tl">
                    <a:srgbClr val="000000">
                      <a:alpha val="43137"/>
                    </a:srgbClr>
                  </a:outerShdw>
                </a:effectLst>
              </a:rPr>
              <a:t>Jedna </a:t>
            </a:r>
            <a:r>
              <a:rPr lang="pl-PL" dirty="0" smtClean="0">
                <a:effectLst>
                  <a:outerShdw blurRad="38100" dist="38100" dir="2700000" algn="tl">
                    <a:srgbClr val="000000">
                      <a:alpha val="43137"/>
                    </a:srgbClr>
                  </a:outerShdw>
                </a:effectLst>
              </a:rPr>
              <a:t>od najvećih fotoelektrana na svijetu: </a:t>
            </a:r>
          </a:p>
          <a:p>
            <a:endParaRPr lang="hr-HR" dirty="0" smtClean="0"/>
          </a:p>
          <a:p>
            <a:r>
              <a:rPr lang="pl-PL" dirty="0" smtClean="0">
                <a:effectLst>
                  <a:outerShdw blurRad="38100" dist="38100" dir="2700000" algn="tl">
                    <a:srgbClr val="000000">
                      <a:alpha val="43137"/>
                    </a:srgbClr>
                  </a:outerShdw>
                </a:effectLst>
              </a:rPr>
              <a:t>Michelin</a:t>
            </a:r>
            <a:r>
              <a:rPr lang="pl-PL" dirty="0" smtClean="0"/>
              <a:t> gradi jednu od najvećih fotonaponskih elektrana na svijetu. Projekt se sastoji od četiri postrojenja ukupne snage oko </a:t>
            </a:r>
            <a:r>
              <a:rPr lang="pl-PL" b="1" dirty="0" smtClean="0">
                <a:effectLst>
                  <a:outerShdw blurRad="38100" dist="38100" dir="2700000" algn="tl">
                    <a:srgbClr val="000000">
                      <a:alpha val="43137"/>
                    </a:srgbClr>
                  </a:outerShdw>
                </a:effectLst>
              </a:rPr>
              <a:t>10 MW</a:t>
            </a:r>
            <a:r>
              <a:rPr lang="pl-PL" dirty="0" smtClean="0"/>
              <a:t> i izvodi se u Njemačkoj. </a:t>
            </a:r>
            <a:r>
              <a:rPr lang="pl-PL" dirty="0" smtClean="0"/>
              <a:t>To </a:t>
            </a:r>
            <a:r>
              <a:rPr lang="pl-PL" dirty="0" smtClean="0"/>
              <a:t>će biti jedna od najvećih fotonaponskih elektrana na svijetu, doduše na četiri lokacije. Najveće pojedinačno fotonaponsko postrojenje u ovo vrijeme u svijetu, snage 5 MW, nalazi u Burstadtu u Njemačkoj. Ukupno, investicije na sve četiri lokacije, iznosit će oko </a:t>
            </a:r>
            <a:r>
              <a:rPr lang="pl-PL" b="1" dirty="0" smtClean="0">
                <a:effectLst>
                  <a:outerShdw blurRad="38100" dist="38100" dir="2700000" algn="tl">
                    <a:srgbClr val="000000">
                      <a:alpha val="43137"/>
                    </a:srgbClr>
                  </a:outerShdw>
                </a:effectLst>
              </a:rPr>
              <a:t>50 milijuna eura </a:t>
            </a:r>
            <a:r>
              <a:rPr lang="pl-PL" dirty="0" smtClean="0"/>
              <a:t>(66,5 milijuna dolara). Dakle, specifične investicije su 50/10 = </a:t>
            </a:r>
            <a:r>
              <a:rPr lang="pl-PL" b="1" dirty="0" smtClean="0">
                <a:effectLst>
                  <a:outerShdw blurRad="38100" dist="38100" dir="2700000" algn="tl">
                    <a:srgbClr val="000000">
                      <a:alpha val="43137"/>
                    </a:srgbClr>
                  </a:outerShdw>
                </a:effectLst>
              </a:rPr>
              <a:t>5 eura/W</a:t>
            </a:r>
            <a:r>
              <a:rPr lang="pl-PL" dirty="0" smtClean="0">
                <a:effectLst>
                  <a:outerShdw blurRad="38100" dist="38100" dir="2700000" algn="tl">
                    <a:srgbClr val="000000">
                      <a:alpha val="43137"/>
                    </a:srgbClr>
                  </a:outerShdw>
                </a:effectLst>
              </a:rPr>
              <a:t> </a:t>
            </a:r>
            <a:r>
              <a:rPr lang="pl-PL" dirty="0" smtClean="0"/>
              <a:t>(ili 5000 eura/kW). </a:t>
            </a:r>
            <a:endParaRPr lang="hr-HR" dirty="0" smtClean="0"/>
          </a:p>
          <a:p>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8840"/>
            <a:ext cx="8686800" cy="6000768"/>
          </a:xfrm>
        </p:spPr>
        <p:txBody>
          <a:bodyPr>
            <a:normAutofit/>
          </a:bodyPr>
          <a:lstStyle/>
          <a:p>
            <a:endParaRPr lang="pl-PL" dirty="0" smtClean="0"/>
          </a:p>
          <a:p>
            <a:endParaRPr lang="pl-PL" dirty="0" smtClean="0"/>
          </a:p>
          <a:p>
            <a:endParaRPr lang="pl-PL" dirty="0" smtClean="0"/>
          </a:p>
          <a:p>
            <a:r>
              <a:rPr lang="pl-PL" dirty="0" smtClean="0"/>
              <a:t>Na </a:t>
            </a:r>
            <a:r>
              <a:rPr lang="pl-PL" dirty="0" smtClean="0"/>
              <a:t>osnovi njemačkog zakona o obnovljivim izvorima</a:t>
            </a:r>
            <a:r>
              <a:rPr lang="hr-HR" dirty="0" smtClean="0"/>
              <a:t> </a:t>
            </a:r>
            <a:r>
              <a:rPr lang="pl-PL" dirty="0" smtClean="0"/>
              <a:t>garantirana otkupna cijena iz krovne fotoelektrane u prosjeku je </a:t>
            </a:r>
            <a:r>
              <a:rPr lang="pl-PL" dirty="0" smtClean="0">
                <a:effectLst>
                  <a:outerShdw blurRad="38100" dist="38100" dir="2700000" algn="tl">
                    <a:srgbClr val="000000">
                      <a:alpha val="43137"/>
                    </a:srgbClr>
                  </a:outerShdw>
                </a:effectLst>
              </a:rPr>
              <a:t>54,4 </a:t>
            </a:r>
            <a:r>
              <a:rPr lang="pl-PL" dirty="0" smtClean="0">
                <a:effectLst>
                  <a:outerShdw blurRad="38100" dist="38100" dir="2700000" algn="tl">
                    <a:srgbClr val="000000">
                      <a:alpha val="43137"/>
                    </a:srgbClr>
                  </a:outerShdw>
                </a:effectLst>
              </a:rPr>
              <a:t>eurocenta/kWh</a:t>
            </a:r>
            <a:r>
              <a:rPr lang="pl-PL" dirty="0" smtClean="0"/>
              <a:t>. </a:t>
            </a:r>
            <a:r>
              <a:rPr lang="pl-PL" dirty="0" smtClean="0"/>
              <a:t>Električna energija prihvaća se lokalnom mrežom. Estimacija čak tri ekspertna tima pokazuje da </a:t>
            </a:r>
            <a:r>
              <a:rPr lang="pl-PL" dirty="0" smtClean="0"/>
              <a:t>je trajanje </a:t>
            </a:r>
            <a:r>
              <a:rPr lang="pl-PL" dirty="0" smtClean="0"/>
              <a:t>instalirane </a:t>
            </a:r>
            <a:r>
              <a:rPr lang="pl-PL" dirty="0" smtClean="0"/>
              <a:t>snage </a:t>
            </a:r>
            <a:r>
              <a:rPr lang="pl-PL" dirty="0" smtClean="0"/>
              <a:t>približno nešto više od </a:t>
            </a:r>
            <a:r>
              <a:rPr lang="pl-PL" dirty="0" smtClean="0">
                <a:effectLst>
                  <a:outerShdw blurRad="38100" dist="38100" dir="2700000" algn="tl">
                    <a:srgbClr val="000000">
                      <a:alpha val="43137"/>
                    </a:srgbClr>
                  </a:outerShdw>
                </a:effectLst>
              </a:rPr>
              <a:t>900 sati/godišnje</a:t>
            </a:r>
            <a:r>
              <a:rPr lang="pl-PL" dirty="0" smtClean="0"/>
              <a:t>. Povrat sredstava ostvario bi se dakle za 50000000 € / 0,544 €*900 sati *10000 kW, približno u </a:t>
            </a:r>
            <a:r>
              <a:rPr lang="pl-PL" b="1" dirty="0" smtClean="0">
                <a:effectLst>
                  <a:outerShdw blurRad="38100" dist="38100" dir="2700000" algn="tl">
                    <a:srgbClr val="000000">
                      <a:alpha val="43137"/>
                    </a:srgbClr>
                  </a:outerShdw>
                </a:effectLst>
              </a:rPr>
              <a:t>10 godina</a:t>
            </a:r>
            <a:r>
              <a:rPr lang="pl-PL" dirty="0" smtClean="0"/>
              <a:t>. </a:t>
            </a:r>
            <a:endParaRPr lang="hr-HR" dirty="0"/>
          </a:p>
        </p:txBody>
      </p:sp>
      <p:pic>
        <p:nvPicPr>
          <p:cNvPr id="13314" name="Picture 2" descr="http://www.exposolar.org/2010/data_file/board/m11.jpg"/>
          <p:cNvPicPr>
            <a:picLocks noChangeAspect="1" noChangeArrowheads="1"/>
          </p:cNvPicPr>
          <p:nvPr/>
        </p:nvPicPr>
        <p:blipFill>
          <a:blip r:embed="rId2" cstate="print"/>
          <a:srcRect/>
          <a:stretch>
            <a:fillRect/>
          </a:stretch>
        </p:blipFill>
        <p:spPr bwMode="auto">
          <a:xfrm>
            <a:off x="5148064" y="0"/>
            <a:ext cx="3797112" cy="3356992"/>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1143000"/>
          </a:xfrm>
        </p:spPr>
        <p:txBody>
          <a:bodyPr>
            <a:normAutofit fontScale="90000"/>
          </a:bodyPr>
          <a:lstStyle/>
          <a:p>
            <a:r>
              <a:rPr lang="hr-HR" b="1" dirty="0" smtClean="0"/>
              <a:t>Korištenje energije vjetra u elektroenergetici</a:t>
            </a:r>
            <a:endParaRPr lang="hr-HR" dirty="0"/>
          </a:p>
        </p:txBody>
      </p:sp>
      <p:sp>
        <p:nvSpPr>
          <p:cNvPr id="3" name="Content Placeholder 2"/>
          <p:cNvSpPr>
            <a:spLocks noGrp="1"/>
          </p:cNvSpPr>
          <p:nvPr>
            <p:ph idx="1"/>
          </p:nvPr>
        </p:nvSpPr>
        <p:spPr>
          <a:xfrm>
            <a:off x="0" y="1357298"/>
            <a:ext cx="8229600" cy="4389120"/>
          </a:xfrm>
        </p:spPr>
        <p:txBody>
          <a:bodyPr/>
          <a:lstStyle/>
          <a:p>
            <a:r>
              <a:rPr lang="hr-HR" dirty="0" smtClean="0"/>
              <a:t>Korištenje energije vjetra za proizvdnju električne energije moguće je za </a:t>
            </a:r>
            <a:r>
              <a:rPr lang="hr-HR" dirty="0" smtClean="0">
                <a:effectLst>
                  <a:outerShdw blurRad="38100" dist="38100" dir="2700000" algn="tl">
                    <a:srgbClr val="000000">
                      <a:alpha val="43137"/>
                    </a:srgbClr>
                  </a:outerShdw>
                </a:effectLst>
              </a:rPr>
              <a:t>opskrbu pojedinačnih potrošača ili za opskrbu elektroenergetskog </a:t>
            </a:r>
            <a:r>
              <a:rPr lang="hr-HR" dirty="0" smtClean="0">
                <a:effectLst>
                  <a:outerShdw blurRad="38100" dist="38100" dir="2700000" algn="tl">
                    <a:srgbClr val="000000">
                      <a:alpha val="43137"/>
                    </a:srgbClr>
                  </a:outerShdw>
                </a:effectLst>
              </a:rPr>
              <a:t>sustava</a:t>
            </a:r>
            <a:r>
              <a:rPr lang="hr-HR" dirty="0" smtClean="0"/>
              <a:t/>
            </a:r>
            <a:br>
              <a:rPr lang="hr-HR" dirty="0" smtClean="0"/>
            </a:br>
            <a:endParaRPr lang="hr-HR" dirty="0" smtClean="0"/>
          </a:p>
          <a:p>
            <a:r>
              <a:rPr lang="hr-HR" dirty="0" smtClean="0"/>
              <a:t>Energija vjetra za proizvodnju elaktrične energije je do sada najviše korištena u </a:t>
            </a:r>
            <a:r>
              <a:rPr lang="hr-HR" dirty="0" smtClean="0">
                <a:effectLst>
                  <a:outerShdw blurRad="38100" dist="38100" dir="2700000" algn="tl">
                    <a:srgbClr val="000000">
                      <a:alpha val="43137"/>
                    </a:srgbClr>
                  </a:outerShdw>
                </a:effectLst>
              </a:rPr>
              <a:t>SAD, Danskoj, Velikoj Britaniji, Nizozemskoj i </a:t>
            </a:r>
            <a:r>
              <a:rPr lang="hr-HR" dirty="0" smtClean="0">
                <a:effectLst>
                  <a:outerShdw blurRad="38100" dist="38100" dir="2700000" algn="tl">
                    <a:srgbClr val="000000">
                      <a:alpha val="43137"/>
                    </a:srgbClr>
                  </a:outerShdw>
                </a:effectLst>
              </a:rPr>
              <a:t/>
            </a:r>
            <a:br>
              <a:rPr lang="hr-HR" dirty="0" smtClean="0">
                <a:effectLst>
                  <a:outerShdw blurRad="38100" dist="38100" dir="2700000" algn="tl">
                    <a:srgbClr val="000000">
                      <a:alpha val="43137"/>
                    </a:srgbClr>
                  </a:outerShdw>
                </a:effectLst>
              </a:rPr>
            </a:br>
            <a:r>
              <a:rPr lang="hr-HR" dirty="0" smtClean="0">
                <a:effectLst>
                  <a:outerShdw blurRad="38100" dist="38100" dir="2700000" algn="tl">
                    <a:srgbClr val="000000">
                      <a:alpha val="43137"/>
                    </a:srgbClr>
                  </a:outerShdw>
                </a:effectLst>
              </a:rPr>
              <a:t>Njemačkoj</a:t>
            </a:r>
            <a:endParaRPr lang="hr-HR" dirty="0" smtClean="0"/>
          </a:p>
          <a:p>
            <a:endParaRPr lang="hr-HR" dirty="0"/>
          </a:p>
        </p:txBody>
      </p:sp>
      <p:pic>
        <p:nvPicPr>
          <p:cNvPr id="26626" name="Picture 2"/>
          <p:cNvPicPr>
            <a:picLocks noChangeAspect="1" noChangeArrowheads="1"/>
          </p:cNvPicPr>
          <p:nvPr/>
        </p:nvPicPr>
        <p:blipFill>
          <a:blip r:embed="rId2" cstate="print"/>
          <a:srcRect/>
          <a:stretch>
            <a:fillRect/>
          </a:stretch>
        </p:blipFill>
        <p:spPr bwMode="auto">
          <a:xfrm>
            <a:off x="5000628" y="4143380"/>
            <a:ext cx="3810000" cy="24384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929718" cy="6572272"/>
          </a:xfrm>
        </p:spPr>
        <p:txBody>
          <a:bodyPr>
            <a:normAutofit/>
          </a:bodyPr>
          <a:lstStyle/>
          <a:p>
            <a:endParaRPr lang="hr-HR" dirty="0" smtClean="0"/>
          </a:p>
          <a:p>
            <a:r>
              <a:rPr lang="hr-HR" dirty="0" smtClean="0">
                <a:effectLst>
                  <a:outerShdw blurRad="38100" dist="38100" dir="2700000" algn="tl">
                    <a:srgbClr val="000000">
                      <a:alpha val="43137"/>
                    </a:srgbClr>
                  </a:outerShdw>
                </a:effectLst>
              </a:rPr>
              <a:t>Gledano </a:t>
            </a:r>
            <a:r>
              <a:rPr lang="hr-HR" dirty="0" smtClean="0">
                <a:effectLst>
                  <a:outerShdw blurRad="38100" dist="38100" dir="2700000" algn="tl">
                    <a:srgbClr val="000000">
                      <a:alpha val="43137"/>
                    </a:srgbClr>
                  </a:outerShdw>
                </a:effectLst>
              </a:rPr>
              <a:t>sa gospodarskog stajališta, područje proizvodnje električne energije iz vjetra je postalo jako važno i financijski interesantno na </a:t>
            </a:r>
            <a:r>
              <a:rPr lang="hr-HR" dirty="0" smtClean="0">
                <a:effectLst>
                  <a:outerShdw blurRad="38100" dist="38100" dir="2700000" algn="tl">
                    <a:srgbClr val="000000">
                      <a:alpha val="43137"/>
                    </a:srgbClr>
                  </a:outerShdw>
                </a:effectLst>
              </a:rPr>
              <a:t>tržištu</a:t>
            </a:r>
          </a:p>
          <a:p>
            <a:r>
              <a:rPr lang="hr-HR" dirty="0" smtClean="0"/>
              <a:t>Vrijednost </a:t>
            </a:r>
            <a:r>
              <a:rPr lang="hr-HR" dirty="0" smtClean="0"/>
              <a:t>ugrađene opreme za vjetroelektrane u 2007. iznosi 25 milijardi €. Cijena energije iz vjetra 2004. je pala na </a:t>
            </a:r>
            <a:r>
              <a:rPr lang="hr-HR" dirty="0" smtClean="0">
                <a:effectLst>
                  <a:outerShdw blurRad="38100" dist="38100" dir="2700000" algn="tl">
                    <a:srgbClr val="000000">
                      <a:alpha val="43137"/>
                    </a:srgbClr>
                  </a:outerShdw>
                </a:effectLst>
              </a:rPr>
              <a:t>jednu petinu cijene iz osamdesetih</a:t>
            </a:r>
            <a:r>
              <a:rPr lang="hr-HR" dirty="0" smtClean="0"/>
              <a:t>, a </a:t>
            </a:r>
            <a:r>
              <a:rPr lang="hr-HR" dirty="0" smtClean="0">
                <a:effectLst>
                  <a:outerShdw blurRad="38100" dist="38100" dir="2700000" algn="tl">
                    <a:srgbClr val="000000">
                      <a:alpha val="43137"/>
                    </a:srgbClr>
                  </a:outerShdw>
                </a:effectLst>
              </a:rPr>
              <a:t>procjena je da će se pad nastaviti</a:t>
            </a:r>
            <a:r>
              <a:rPr lang="hr-HR" dirty="0" smtClean="0"/>
              <a:t> kako raste masovna proizvodnja </a:t>
            </a:r>
            <a:r>
              <a:rPr lang="hr-HR" dirty="0" smtClean="0"/>
              <a:t> višemegavatnih vjetroturbina</a:t>
            </a:r>
          </a:p>
          <a:p>
            <a:r>
              <a:rPr lang="hr-HR" dirty="0" smtClean="0"/>
              <a:t>Kako </a:t>
            </a:r>
            <a:r>
              <a:rPr lang="hr-HR" dirty="0" smtClean="0"/>
              <a:t>god, cijena ugradnje je 2007. iznosila 1,300€/KW, što je više u usporedbi s 2005. kada je iznosila 1,100€/KW. Rast cijene se objašnjava prevelikom potražnjom za opremom, dok je jako malo proizvođača sposobno proizvesti velike moderne turbine i nosače za </a:t>
            </a:r>
            <a:r>
              <a:rPr lang="hr-HR" dirty="0" smtClean="0"/>
              <a:t>vjetroagregate</a:t>
            </a:r>
            <a:endParaRPr lang="hr-HR" dirty="0" smtClean="0"/>
          </a:p>
          <a:p>
            <a:endParaRPr lang="hr-H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144000" cy="6525344"/>
          </a:xfrm>
        </p:spPr>
        <p:txBody>
          <a:bodyPr>
            <a:normAutofit/>
          </a:bodyPr>
          <a:lstStyle/>
          <a:p>
            <a:endParaRPr lang="hr-HR" dirty="0" smtClean="0"/>
          </a:p>
          <a:p>
            <a:r>
              <a:rPr lang="hr-HR" dirty="0" smtClean="0"/>
              <a:t>Mnoge </a:t>
            </a:r>
            <a:r>
              <a:rPr lang="hr-HR" dirty="0" smtClean="0"/>
              <a:t>potencijalne lokacije  vjetroenergetskih postrojenja su daleko od potrošačkih centara, što povećava trošak zbog izgradnje novih mreža za prijenos električne energije. U nekim područjima to je zato jer su jaki vjetrovi utjecali na izgradnju središta dalje od vjetrovitih područja. Vjetar koji je nekada bio neprijatan, danas je vrijedan izvor energije, bez obzira na to što su se civilizacije nastanjivale u područjima koja su više zaštićena od vjetra</a:t>
            </a:r>
            <a:r>
              <a:rPr lang="hr-HR" dirty="0" smtClean="0"/>
              <a:t>.</a:t>
            </a:r>
            <a:br>
              <a:rPr lang="hr-HR" dirty="0" smtClean="0"/>
            </a:br>
            <a:endParaRPr lang="hr-HR" dirty="0" smtClean="0"/>
          </a:p>
          <a:p>
            <a:r>
              <a:rPr lang="hr-HR" dirty="0" smtClean="0"/>
              <a:t>Kako su glavni troškovi u dobivanju električne energije iz energije vjetra zapravo troškovi izgradnje, a ne cijena goriva, prosječna cijena proizvodnje takve energije ovisi o izradi i popravcima elektrane. Granična cijena energije nakon što je elektrana izgrađena iznosi manje od 1 centa po kWh</a:t>
            </a:r>
            <a:r>
              <a:rPr lang="hr-HR" dirty="0" smtClean="0"/>
              <a:t>. </a:t>
            </a:r>
            <a:endParaRPr lang="hr-HR" dirty="0" smtClean="0"/>
          </a:p>
          <a:p>
            <a:endParaRPr lang="hr-H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786874" cy="6215106"/>
          </a:xfrm>
        </p:spPr>
        <p:txBody>
          <a:bodyPr>
            <a:normAutofit/>
          </a:bodyPr>
          <a:lstStyle/>
          <a:p>
            <a:endParaRPr lang="hr-HR" dirty="0" smtClean="0"/>
          </a:p>
          <a:p>
            <a:r>
              <a:rPr lang="hr-HR" dirty="0" smtClean="0"/>
              <a:t>Cijene </a:t>
            </a:r>
            <a:r>
              <a:rPr lang="hr-HR" dirty="0" smtClean="0"/>
              <a:t>električne energije jako su regulirane diljem svijeta. Kupci potpisuju dugoročne ugovore kako bi smanjili rizik budućih fluktuacija, osiguravajući tako stabilniji povrat novca za projekte u stadiju razvoja. U takvim ugovorima osoba odgovorna za rad sustava se obvezuje na kupnju energije dobivene vjetrom po fiksnoj cijeni za određeni period. Te cijene se mogu razlikovati od cijena energije iz drugih izvora, pa čak mogu sadržavati i određene subvencije.</a:t>
            </a:r>
          </a:p>
          <a:p>
            <a:r>
              <a:rPr lang="hr-HR" dirty="0" smtClean="0"/>
              <a:t>Kako je cijena električne energije stvar tržišta, prihodi su veći kada se proizvodnja odvija u periodima više cijene. Profitabilnost vjetroelektrana će stoga biti veća kada se vrijeme njihovog rada podudara s tim periodima.</a:t>
            </a:r>
          </a:p>
          <a:p>
            <a:endParaRPr lang="hr-H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857232"/>
            <a:ext cx="8229600" cy="846980"/>
          </a:xfrm>
        </p:spPr>
        <p:txBody>
          <a:bodyPr/>
          <a:lstStyle/>
          <a:p>
            <a:r>
              <a:rPr lang="hr-HR" dirty="0" smtClean="0"/>
              <a:t>Što su aditivni izvori nergije?</a:t>
            </a:r>
            <a:endParaRPr lang="hr-HR" dirty="0"/>
          </a:p>
        </p:txBody>
      </p:sp>
      <p:sp>
        <p:nvSpPr>
          <p:cNvPr id="3" name="Content Placeholder 2"/>
          <p:cNvSpPr>
            <a:spLocks noGrp="1"/>
          </p:cNvSpPr>
          <p:nvPr>
            <p:ph idx="1"/>
          </p:nvPr>
        </p:nvSpPr>
        <p:spPr>
          <a:xfrm>
            <a:off x="457200" y="1935480"/>
            <a:ext cx="8229600" cy="4922520"/>
          </a:xfrm>
        </p:spPr>
        <p:txBody>
          <a:bodyPr>
            <a:normAutofit/>
          </a:bodyPr>
          <a:lstStyle/>
          <a:p>
            <a:r>
              <a:rPr lang="hr-HR" dirty="0"/>
              <a:t>Aditivni energetski izvori su energetski izvori koji nisu u mogućnosti sami pokriti potrebe elektroenergetske </a:t>
            </a:r>
            <a:r>
              <a:rPr lang="hr-HR" dirty="0" smtClean="0"/>
              <a:t>potrošnje</a:t>
            </a:r>
          </a:p>
          <a:p>
            <a:r>
              <a:rPr lang="hr-HR" dirty="0" smtClean="0"/>
              <a:t>Oni </a:t>
            </a:r>
            <a:r>
              <a:rPr lang="hr-HR" dirty="0"/>
              <a:t>služe samo kao dopuna postojećim klasičnim ili nuklearnim energetskim </a:t>
            </a:r>
            <a:r>
              <a:rPr lang="hr-HR" dirty="0" smtClean="0"/>
              <a:t>izvorima</a:t>
            </a:r>
            <a:endParaRPr lang="hr-HR" dirty="0"/>
          </a:p>
          <a:p>
            <a:r>
              <a:rPr lang="hr-HR" dirty="0"/>
              <a:t>U grupu aditivnih izvora energije spadaju </a:t>
            </a:r>
            <a:r>
              <a:rPr lang="hr-HR" i="1" dirty="0">
                <a:effectLst>
                  <a:outerShdw blurRad="38100" dist="38100" dir="2700000" algn="tl">
                    <a:srgbClr val="000000">
                      <a:alpha val="43137"/>
                    </a:srgbClr>
                  </a:outerShdw>
                </a:effectLst>
              </a:rPr>
              <a:t>elektrane na vjetar</a:t>
            </a:r>
            <a:r>
              <a:rPr lang="hr-HR" dirty="0"/>
              <a:t> i </a:t>
            </a:r>
            <a:r>
              <a:rPr lang="hr-HR" i="1" dirty="0">
                <a:effectLst>
                  <a:outerShdw blurRad="38100" dist="38100" dir="2700000" algn="tl">
                    <a:srgbClr val="000000">
                      <a:alpha val="43137"/>
                    </a:srgbClr>
                  </a:outerShdw>
                </a:effectLst>
              </a:rPr>
              <a:t>sunčane elektrane</a:t>
            </a:r>
            <a:r>
              <a:rPr lang="hr-HR" dirty="0"/>
              <a:t>, te </a:t>
            </a:r>
            <a:r>
              <a:rPr lang="hr-HR" i="1" dirty="0">
                <a:effectLst>
                  <a:outerShdw blurRad="38100" dist="38100" dir="2700000" algn="tl">
                    <a:srgbClr val="000000">
                      <a:alpha val="43137"/>
                    </a:srgbClr>
                  </a:outerShdw>
                </a:effectLst>
              </a:rPr>
              <a:t>elektrane koje koriste nergiju plime i oseke te </a:t>
            </a:r>
            <a:r>
              <a:rPr lang="hr-HR" i="1" dirty="0" smtClean="0">
                <a:effectLst>
                  <a:outerShdw blurRad="38100" dist="38100" dir="2700000" algn="tl">
                    <a:srgbClr val="000000">
                      <a:alpha val="43137"/>
                    </a:srgbClr>
                  </a:outerShdw>
                </a:effectLst>
              </a:rPr>
              <a:t>valova</a:t>
            </a:r>
            <a:r>
              <a:rPr lang="hr-HR" dirty="0" smtClean="0"/>
              <a:t>, </a:t>
            </a:r>
            <a:r>
              <a:rPr lang="hr-HR" dirty="0" smtClean="0"/>
              <a:t>u</a:t>
            </a:r>
            <a:r>
              <a:rPr lang="hr-HR" dirty="0" smtClean="0"/>
              <a:t> </a:t>
            </a:r>
            <a:r>
              <a:rPr lang="hr-HR" dirty="0"/>
              <a:t>energetske izvore iste kategorije se obično ubrajaju i </a:t>
            </a:r>
            <a:r>
              <a:rPr lang="hr-HR" i="1" dirty="0">
                <a:effectLst>
                  <a:outerShdw blurRad="38100" dist="38100" dir="2700000" algn="tl">
                    <a:srgbClr val="000000">
                      <a:alpha val="43137"/>
                    </a:srgbClr>
                  </a:outerShdw>
                </a:effectLst>
              </a:rPr>
              <a:t>biomasa</a:t>
            </a:r>
            <a:r>
              <a:rPr lang="hr-HR" dirty="0"/>
              <a:t> i </a:t>
            </a:r>
            <a:r>
              <a:rPr lang="hr-HR" i="1" dirty="0">
                <a:effectLst>
                  <a:outerShdw blurRad="38100" dist="38100" dir="2700000" algn="tl">
                    <a:srgbClr val="000000">
                      <a:alpha val="43137"/>
                    </a:srgbClr>
                  </a:outerShdw>
                </a:effectLst>
              </a:rPr>
              <a:t>geotermalna </a:t>
            </a:r>
            <a:r>
              <a:rPr lang="hr-HR" i="1" dirty="0" smtClean="0">
                <a:effectLst>
                  <a:outerShdw blurRad="38100" dist="38100" dir="2700000" algn="tl">
                    <a:srgbClr val="000000">
                      <a:alpha val="43137"/>
                    </a:srgbClr>
                  </a:outerShdw>
                </a:effectLst>
              </a:rPr>
              <a:t>energija</a:t>
            </a:r>
            <a:endParaRPr lang="hr-H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Primjena biomasa u elektroenergetici</a:t>
            </a:r>
            <a:endParaRPr lang="hr-HR" dirty="0"/>
          </a:p>
        </p:txBody>
      </p:sp>
      <p:sp>
        <p:nvSpPr>
          <p:cNvPr id="3" name="Content Placeholder 2"/>
          <p:cNvSpPr>
            <a:spLocks noGrp="1"/>
          </p:cNvSpPr>
          <p:nvPr>
            <p:ph idx="1"/>
          </p:nvPr>
        </p:nvSpPr>
        <p:spPr>
          <a:xfrm>
            <a:off x="457200" y="1935480"/>
            <a:ext cx="4043362" cy="4922520"/>
          </a:xfrm>
        </p:spPr>
        <p:txBody>
          <a:bodyPr>
            <a:normAutofit/>
          </a:bodyPr>
          <a:lstStyle/>
          <a:p>
            <a:r>
              <a:rPr lang="hr-HR" dirty="0" smtClean="0"/>
              <a:t>Udio biomasa (prvenstveno drva) u podmirenju svjetskih potreba za primarnom energijom nije nipošto zanemariv. Računa se da biomasa pokrivaju oko </a:t>
            </a:r>
            <a:r>
              <a:rPr lang="hr-HR" dirty="0" smtClean="0">
                <a:effectLst>
                  <a:outerShdw blurRad="38100" dist="38100" dir="2700000" algn="tl">
                    <a:srgbClr val="000000">
                      <a:alpha val="43137"/>
                    </a:srgbClr>
                  </a:outerShdw>
                </a:effectLst>
              </a:rPr>
              <a:t>14% </a:t>
            </a:r>
            <a:r>
              <a:rPr lang="hr-HR" dirty="0" smtClean="0">
                <a:effectLst>
                  <a:outerShdw blurRad="38100" dist="38100" dir="2700000" algn="tl">
                    <a:srgbClr val="000000">
                      <a:alpha val="43137"/>
                    </a:srgbClr>
                  </a:outerShdw>
                </a:effectLst>
              </a:rPr>
              <a:t>svjetske </a:t>
            </a:r>
            <a:r>
              <a:rPr lang="hr-HR" dirty="0" smtClean="0">
                <a:effectLst>
                  <a:outerShdw blurRad="38100" dist="38100" dir="2700000" algn="tl">
                    <a:srgbClr val="000000">
                      <a:alpha val="43137"/>
                    </a:srgbClr>
                  </a:outerShdw>
                </a:effectLst>
              </a:rPr>
              <a:t>potrošnje primarne energije</a:t>
            </a:r>
            <a:r>
              <a:rPr lang="hr-HR" dirty="0" smtClean="0"/>
              <a:t>, a u zemljama u razvoju i do 35%.</a:t>
            </a:r>
          </a:p>
          <a:p>
            <a:endParaRPr lang="hr-HR" dirty="0"/>
          </a:p>
        </p:txBody>
      </p:sp>
      <p:pic>
        <p:nvPicPr>
          <p:cNvPr id="27650" name="Picture 2"/>
          <p:cNvPicPr>
            <a:picLocks noChangeAspect="1" noChangeArrowheads="1"/>
          </p:cNvPicPr>
          <p:nvPr/>
        </p:nvPicPr>
        <p:blipFill>
          <a:blip r:embed="rId2" cstate="print"/>
          <a:srcRect/>
          <a:stretch>
            <a:fillRect/>
          </a:stretch>
        </p:blipFill>
        <p:spPr bwMode="auto">
          <a:xfrm>
            <a:off x="4643438" y="2500306"/>
            <a:ext cx="4181475" cy="3133725"/>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29600" cy="5895996"/>
          </a:xfrm>
        </p:spPr>
        <p:txBody>
          <a:bodyPr>
            <a:normAutofit/>
          </a:bodyPr>
          <a:lstStyle/>
          <a:p>
            <a:r>
              <a:rPr lang="hr-HR" dirty="0" smtClean="0"/>
              <a:t>Korištenje biomasa u proizvodnji električne energije kao zamjenu za fosilna goriva, </a:t>
            </a:r>
            <a:r>
              <a:rPr lang="hr-HR" dirty="0" smtClean="0">
                <a:effectLst>
                  <a:outerShdw blurRad="38100" dist="38100" dir="2700000" algn="tl">
                    <a:srgbClr val="000000">
                      <a:alpha val="43137"/>
                    </a:srgbClr>
                  </a:outerShdw>
                </a:effectLst>
              </a:rPr>
              <a:t>može smanjiti udio CO</a:t>
            </a:r>
            <a:r>
              <a:rPr lang="hr-HR" baseline="-25000" dirty="0" smtClean="0">
                <a:effectLst>
                  <a:outerShdw blurRad="38100" dist="38100" dir="2700000" algn="tl">
                    <a:srgbClr val="000000">
                      <a:alpha val="43137"/>
                    </a:srgbClr>
                  </a:outerShdw>
                </a:effectLst>
              </a:rPr>
              <a:t>2</a:t>
            </a:r>
            <a:r>
              <a:rPr lang="hr-HR" dirty="0" smtClean="0">
                <a:effectLst>
                  <a:outerShdw blurRad="38100" dist="38100" dir="2700000" algn="tl">
                    <a:srgbClr val="000000">
                      <a:alpha val="43137"/>
                    </a:srgbClr>
                  </a:outerShdw>
                </a:effectLst>
              </a:rPr>
              <a:t> u atmosferi vezajući ugljik za vrijeme procesa fotosinteze u vrijeme uzgoja </a:t>
            </a:r>
            <a:r>
              <a:rPr lang="hr-HR" dirty="0" smtClean="0">
                <a:effectLst>
                  <a:outerShdw blurRad="38100" dist="38100" dir="2700000" algn="tl">
                    <a:srgbClr val="000000">
                      <a:alpha val="43137"/>
                    </a:srgbClr>
                  </a:outerShdw>
                </a:effectLst>
              </a:rPr>
              <a:t>biomasa</a:t>
            </a:r>
            <a:r>
              <a:rPr lang="hr-HR" dirty="0" smtClean="0"/>
              <a:t/>
            </a:r>
            <a:br>
              <a:rPr lang="hr-HR" dirty="0" smtClean="0"/>
            </a:br>
            <a:endParaRPr lang="hr-HR" dirty="0" smtClean="0"/>
          </a:p>
          <a:p>
            <a:pPr>
              <a:buNone/>
            </a:pPr>
            <a:r>
              <a:rPr lang="hr-HR" dirty="0" smtClean="0"/>
              <a:t>Postrojenja za direktno spaljivanje biomasa:</a:t>
            </a:r>
          </a:p>
          <a:p>
            <a:r>
              <a:rPr lang="hr-HR" dirty="0" smtClean="0"/>
              <a:t>U </a:t>
            </a:r>
            <a:r>
              <a:rPr lang="hr-HR" dirty="0" smtClean="0">
                <a:effectLst>
                  <a:outerShdw blurRad="38100" dist="38100" dir="2700000" algn="tl">
                    <a:srgbClr val="000000">
                      <a:alpha val="43137"/>
                    </a:srgbClr>
                  </a:outerShdw>
                </a:effectLst>
              </a:rPr>
              <a:t>SAD</a:t>
            </a:r>
            <a:r>
              <a:rPr lang="hr-HR" dirty="0" smtClean="0"/>
              <a:t>-u je izgrađeno više elektrana s ukupnom instaliranom snagom od oko </a:t>
            </a:r>
            <a:r>
              <a:rPr lang="hr-HR" dirty="0" smtClean="0">
                <a:effectLst>
                  <a:outerShdw blurRad="38100" dist="38100" dir="2700000" algn="tl">
                    <a:srgbClr val="000000">
                      <a:alpha val="43137"/>
                    </a:srgbClr>
                  </a:outerShdw>
                </a:effectLst>
              </a:rPr>
              <a:t>10 000 MW </a:t>
            </a:r>
            <a:r>
              <a:rPr lang="hr-HR" dirty="0" smtClean="0"/>
              <a:t>koje spaljuju biomase. Najveći dio čine industrijske toplane, zatim elektrane koje koriste komunalni otpad i one koje koriste otpadne materijale iz poljoprivrede.</a:t>
            </a:r>
          </a:p>
          <a:p>
            <a:endParaRPr lang="hr-H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14356"/>
            <a:ext cx="8229600" cy="4389120"/>
          </a:xfrm>
        </p:spPr>
        <p:txBody>
          <a:bodyPr/>
          <a:lstStyle/>
          <a:p>
            <a:r>
              <a:rPr lang="hr-HR" dirty="0" smtClean="0"/>
              <a:t>Npr. </a:t>
            </a:r>
            <a:r>
              <a:rPr lang="hr-HR" b="1" i="1" dirty="0" smtClean="0"/>
              <a:t>Elektrana Kettle Falls</a:t>
            </a:r>
            <a:r>
              <a:rPr lang="hr-HR" dirty="0" smtClean="0"/>
              <a:t> </a:t>
            </a:r>
            <a:r>
              <a:rPr lang="hr-HR" b="1" i="1" dirty="0" smtClean="0"/>
              <a:t>(koristi otpatke pilana)</a:t>
            </a:r>
            <a:r>
              <a:rPr lang="hr-HR" dirty="0" smtClean="0"/>
              <a:t/>
            </a:r>
            <a:br>
              <a:rPr lang="hr-HR" dirty="0" smtClean="0"/>
            </a:br>
            <a:endParaRPr lang="hr-HR" dirty="0"/>
          </a:p>
        </p:txBody>
      </p:sp>
      <p:pic>
        <p:nvPicPr>
          <p:cNvPr id="28676" name="Picture 4" descr="http://www.avistautilities.com/community/blog/Lists/Photos/Kettle-Falls-Aerial.gif"/>
          <p:cNvPicPr>
            <a:picLocks noChangeAspect="1" noChangeArrowheads="1"/>
          </p:cNvPicPr>
          <p:nvPr/>
        </p:nvPicPr>
        <p:blipFill>
          <a:blip r:embed="rId2" cstate="print"/>
          <a:srcRect/>
          <a:stretch>
            <a:fillRect/>
          </a:stretch>
        </p:blipFill>
        <p:spPr bwMode="auto">
          <a:xfrm>
            <a:off x="142844" y="2214554"/>
            <a:ext cx="8832294" cy="4048135"/>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929718" cy="6429396"/>
          </a:xfrm>
        </p:spPr>
        <p:txBody>
          <a:bodyPr>
            <a:normAutofit lnSpcReduction="10000"/>
          </a:bodyPr>
          <a:lstStyle/>
          <a:p>
            <a:pPr>
              <a:buNone/>
            </a:pPr>
            <a:endParaRPr lang="hr-HR" dirty="0" smtClean="0"/>
          </a:p>
          <a:p>
            <a:r>
              <a:rPr lang="hr-HR" dirty="0" smtClean="0"/>
              <a:t>Kao gorivo koristi drvene otpatke iz </a:t>
            </a:r>
            <a:r>
              <a:rPr lang="hr-HR" dirty="0" smtClean="0">
                <a:effectLst>
                  <a:outerShdw blurRad="38100" dist="38100" dir="2700000" algn="tl">
                    <a:srgbClr val="000000">
                      <a:alpha val="43137"/>
                    </a:srgbClr>
                  </a:outerShdw>
                </a:effectLst>
              </a:rPr>
              <a:t>15 velikih pilana </a:t>
            </a:r>
            <a:r>
              <a:rPr lang="hr-HR" dirty="0" smtClean="0"/>
              <a:t>u krugu od </a:t>
            </a:r>
            <a:r>
              <a:rPr lang="hr-HR" dirty="0" smtClean="0">
                <a:effectLst>
                  <a:outerShdw blurRad="38100" dist="38100" dir="2700000" algn="tl">
                    <a:srgbClr val="000000">
                      <a:alpha val="43137"/>
                    </a:srgbClr>
                  </a:outerShdw>
                </a:effectLst>
              </a:rPr>
              <a:t>160 km </a:t>
            </a:r>
            <a:r>
              <a:rPr lang="hr-HR" dirty="0" smtClean="0"/>
              <a:t>oko lokacije s kojima ima</a:t>
            </a:r>
            <a:r>
              <a:rPr lang="hr-HR" dirty="0" smtClean="0">
                <a:effectLst>
                  <a:outerShdw blurRad="38100" dist="38100" dir="2700000" algn="tl">
                    <a:srgbClr val="000000">
                      <a:alpha val="43137"/>
                    </a:srgbClr>
                  </a:outerShdw>
                </a:effectLst>
              </a:rPr>
              <a:t> 10-godišnji ugovor</a:t>
            </a:r>
            <a:r>
              <a:rPr lang="hr-HR" dirty="0" smtClean="0"/>
              <a:t> o dobavi otpadnog materijala. Taj se otpadni materijal inače nekontrolirano spaljivao na više lokacija i zbog toga njegova uporaba u elektrani znači prednost s ekološkog stajališta. Cijenu goriva čine praktički samo troškovi transporta do elektrane koji se procijenjuju na oko </a:t>
            </a:r>
            <a:r>
              <a:rPr lang="hr-HR" i="1" dirty="0" smtClean="0">
                <a:effectLst>
                  <a:outerShdw blurRad="38100" dist="38100" dir="2700000" algn="tl">
                    <a:srgbClr val="000000">
                      <a:alpha val="43137"/>
                    </a:srgbClr>
                  </a:outerShdw>
                </a:effectLst>
              </a:rPr>
              <a:t>2,7 </a:t>
            </a:r>
            <a:r>
              <a:rPr lang="hr-HR" i="1" dirty="0" smtClean="0">
                <a:effectLst>
                  <a:outerShdw blurRad="38100" dist="38100" dir="2700000" algn="tl">
                    <a:srgbClr val="000000">
                      <a:alpha val="43137"/>
                    </a:srgbClr>
                  </a:outerShdw>
                </a:effectLst>
              </a:rPr>
              <a:t>USD/MWh</a:t>
            </a:r>
            <a:r>
              <a:rPr lang="hr-HR" dirty="0" smtClean="0"/>
              <a:t>.</a:t>
            </a:r>
          </a:p>
          <a:p>
            <a:r>
              <a:rPr lang="hr-HR" dirty="0" smtClean="0"/>
              <a:t>Elektrana </a:t>
            </a:r>
            <a:r>
              <a:rPr lang="hr-HR" dirty="0" smtClean="0"/>
              <a:t>spaljuje otpatke od drva za proizvodnju pare, koja pokreće turbinu i generator koji može proizvesti maksimalnu snagu od </a:t>
            </a:r>
            <a:r>
              <a:rPr lang="hr-HR" dirty="0" smtClean="0">
                <a:effectLst>
                  <a:outerShdw blurRad="38100" dist="38100" dir="2700000" algn="tl">
                    <a:srgbClr val="000000">
                      <a:alpha val="43137"/>
                    </a:srgbClr>
                  </a:outerShdw>
                </a:effectLst>
              </a:rPr>
              <a:t>53 MW </a:t>
            </a:r>
            <a:r>
              <a:rPr lang="hr-HR" dirty="0" smtClean="0"/>
              <a:t>električne energije. Elektrana iskorištava i nastao prirodni plin u procesu te proizvodi dodatnih </a:t>
            </a:r>
            <a:r>
              <a:rPr lang="hr-HR" dirty="0" smtClean="0">
                <a:effectLst>
                  <a:outerShdw blurRad="38100" dist="38100" dir="2700000" algn="tl">
                    <a:srgbClr val="000000">
                      <a:alpha val="43137"/>
                    </a:srgbClr>
                  </a:outerShdw>
                </a:effectLst>
              </a:rPr>
              <a:t>8 MW</a:t>
            </a:r>
            <a:r>
              <a:rPr lang="hr-HR" dirty="0" smtClean="0"/>
              <a:t>, čime je proizvodnja električne energije cijelog postrojenja (uključujući biomasu i prirodne plinove) do </a:t>
            </a:r>
            <a:r>
              <a:rPr lang="hr-HR" dirty="0" smtClean="0">
                <a:effectLst>
                  <a:outerShdw blurRad="38100" dist="38100" dir="2700000" algn="tl">
                    <a:srgbClr val="000000">
                      <a:alpha val="43137"/>
                    </a:srgbClr>
                  </a:outerShdw>
                </a:effectLst>
              </a:rPr>
              <a:t>61 MW</a:t>
            </a:r>
            <a:r>
              <a:rPr lang="hr-HR" dirty="0" smtClean="0"/>
              <a:t>, dovoljno električne energije za  </a:t>
            </a:r>
            <a:r>
              <a:rPr lang="hr-HR" dirty="0" smtClean="0">
                <a:effectLst>
                  <a:outerShdw blurRad="38100" dist="38100" dir="2700000" algn="tl">
                    <a:srgbClr val="000000">
                      <a:alpha val="43137"/>
                    </a:srgbClr>
                  </a:outerShdw>
                </a:effectLst>
              </a:rPr>
              <a:t>46.000 domova</a:t>
            </a:r>
            <a:r>
              <a:rPr lang="hr-HR" dirty="0" smtClean="0"/>
              <a:t>.</a:t>
            </a:r>
            <a:endParaRPr lang="hr-HR" dirty="0" smtClean="0"/>
          </a:p>
          <a:p>
            <a:endParaRPr lang="hr-H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229600" cy="918418"/>
          </a:xfrm>
        </p:spPr>
        <p:txBody>
          <a:bodyPr>
            <a:normAutofit fontScale="90000"/>
          </a:bodyPr>
          <a:lstStyle/>
          <a:p>
            <a:r>
              <a:rPr lang="hr-HR" dirty="0" smtClean="0"/>
              <a:t>Korištenje geotermalne energije</a:t>
            </a:r>
            <a:endParaRPr lang="hr-HR" dirty="0"/>
          </a:p>
        </p:txBody>
      </p:sp>
      <p:sp>
        <p:nvSpPr>
          <p:cNvPr id="3" name="Content Placeholder 2"/>
          <p:cNvSpPr>
            <a:spLocks noGrp="1"/>
          </p:cNvSpPr>
          <p:nvPr>
            <p:ph idx="1"/>
          </p:nvPr>
        </p:nvSpPr>
        <p:spPr>
          <a:xfrm>
            <a:off x="0" y="1428736"/>
            <a:ext cx="3428992" cy="5429264"/>
          </a:xfrm>
        </p:spPr>
        <p:txBody>
          <a:bodyPr>
            <a:normAutofit fontScale="92500" lnSpcReduction="10000"/>
          </a:bodyPr>
          <a:lstStyle/>
          <a:p>
            <a:r>
              <a:rPr lang="hr-HR" dirty="0" smtClean="0"/>
              <a:t>Geotermalna energija potječe od topline u unutrašnjosti, zarobljene pri stvaranju Zemlje, i od raspada radioaktivnih materijala u Zemljinoj kori. U unutrašnjosti Zemlje temperatura iznosi </a:t>
            </a:r>
            <a:r>
              <a:rPr lang="hr-HR" dirty="0" smtClean="0">
                <a:effectLst>
                  <a:outerShdw blurRad="38100" dist="38100" dir="2700000" algn="tl">
                    <a:srgbClr val="000000">
                      <a:alpha val="43137"/>
                    </a:srgbClr>
                  </a:outerShdw>
                </a:effectLst>
              </a:rPr>
              <a:t>4 200˚C</a:t>
            </a:r>
            <a:r>
              <a:rPr lang="hr-HR" dirty="0" smtClean="0"/>
              <a:t>. Toplina iz unutrašnjosti struji prema površini i gubi se isijavanjem u svemir.</a:t>
            </a:r>
          </a:p>
          <a:p>
            <a:endParaRPr lang="hr-HR" dirty="0"/>
          </a:p>
        </p:txBody>
      </p:sp>
      <p:pic>
        <p:nvPicPr>
          <p:cNvPr id="35842" name="Picture 2"/>
          <p:cNvPicPr>
            <a:picLocks noChangeAspect="1" noChangeArrowheads="1"/>
          </p:cNvPicPr>
          <p:nvPr/>
        </p:nvPicPr>
        <p:blipFill>
          <a:blip r:embed="rId2" cstate="print"/>
          <a:srcRect/>
          <a:stretch>
            <a:fillRect/>
          </a:stretch>
        </p:blipFill>
        <p:spPr bwMode="auto">
          <a:xfrm>
            <a:off x="3503408" y="2714620"/>
            <a:ext cx="5388182" cy="3900494"/>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8229600" cy="5753120"/>
          </a:xfrm>
        </p:spPr>
        <p:txBody>
          <a:bodyPr/>
          <a:lstStyle/>
          <a:p>
            <a:r>
              <a:rPr lang="hr-HR" dirty="0" smtClean="0"/>
              <a:t>Instalirane snage elektrana koje koriste geotermalnu energiju i proizvodnja električne energije u tim </a:t>
            </a:r>
            <a:r>
              <a:rPr lang="hr-HR" dirty="0" smtClean="0"/>
              <a:t>elektranama.</a:t>
            </a:r>
            <a:endParaRPr lang="hr-HR" dirty="0"/>
          </a:p>
        </p:txBody>
      </p:sp>
      <p:pic>
        <p:nvPicPr>
          <p:cNvPr id="36866" name="Picture 2"/>
          <p:cNvPicPr>
            <a:picLocks noChangeAspect="1" noChangeArrowheads="1"/>
          </p:cNvPicPr>
          <p:nvPr/>
        </p:nvPicPr>
        <p:blipFill>
          <a:blip r:embed="rId2" cstate="print"/>
          <a:srcRect/>
          <a:stretch>
            <a:fillRect/>
          </a:stretch>
        </p:blipFill>
        <p:spPr bwMode="auto">
          <a:xfrm>
            <a:off x="1863944" y="2024043"/>
            <a:ext cx="7280056" cy="4833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8715436" cy="5929354"/>
          </a:xfrm>
        </p:spPr>
        <p:txBody>
          <a:bodyPr>
            <a:normAutofit/>
          </a:bodyPr>
          <a:lstStyle/>
          <a:p>
            <a:endParaRPr lang="hr-HR" dirty="0" smtClean="0"/>
          </a:p>
          <a:p>
            <a:endParaRPr lang="hr-HR" dirty="0" smtClean="0"/>
          </a:p>
          <a:p>
            <a:r>
              <a:rPr lang="hr-HR" dirty="0" smtClean="0"/>
              <a:t>Najveća </a:t>
            </a:r>
            <a:r>
              <a:rPr lang="hr-HR" dirty="0" smtClean="0"/>
              <a:t>polje suhe pare u svijetu je Geysers, 116 km sjeverno od San Francisca. U Geysersu se proizvodi preko </a:t>
            </a:r>
            <a:r>
              <a:rPr lang="hr-HR" dirty="0" smtClean="0">
                <a:effectLst>
                  <a:outerShdw blurRad="38100" dist="38100" dir="2700000" algn="tl">
                    <a:srgbClr val="000000">
                      <a:alpha val="43137"/>
                    </a:srgbClr>
                  </a:outerShdw>
                </a:effectLst>
              </a:rPr>
              <a:t>750 MW </a:t>
            </a:r>
            <a:r>
              <a:rPr lang="hr-HR" dirty="0" smtClean="0"/>
              <a:t>geotermalne energije dok je </a:t>
            </a:r>
            <a:r>
              <a:rPr lang="hr-HR" dirty="0" smtClean="0">
                <a:effectLst>
                  <a:outerShdw blurRad="38100" dist="38100" dir="2700000" algn="tl">
                    <a:srgbClr val="000000">
                      <a:alpha val="43137"/>
                    </a:srgbClr>
                  </a:outerShdw>
                </a:effectLst>
              </a:rPr>
              <a:t>instalirani kapacitet 1360 MW</a:t>
            </a:r>
            <a:r>
              <a:rPr lang="hr-HR" dirty="0" smtClean="0"/>
              <a:t>. </a:t>
            </a:r>
          </a:p>
          <a:p>
            <a:r>
              <a:rPr lang="hr-HR" dirty="0" smtClean="0"/>
              <a:t>Još jedno veliko geotermalno područje se nalazi na središnjem </a:t>
            </a:r>
            <a:r>
              <a:rPr lang="hr-HR" dirty="0" smtClean="0">
                <a:effectLst>
                  <a:outerShdw blurRad="38100" dist="38100" dir="2700000" algn="tl">
                    <a:srgbClr val="000000">
                      <a:alpha val="43137"/>
                    </a:srgbClr>
                  </a:outerShdw>
                </a:effectLst>
              </a:rPr>
              <a:t>jugu Kalifornije</a:t>
            </a:r>
            <a:r>
              <a:rPr lang="hr-HR" dirty="0" smtClean="0"/>
              <a:t>. 2001. je bilo 15 geotermalnih postrojenja za proizvodnju električne energije u tom području. Ukupni dobitak elektrana u tom području imaju kapacitet od oko </a:t>
            </a:r>
            <a:r>
              <a:rPr lang="hr-HR" dirty="0" smtClean="0">
                <a:effectLst>
                  <a:outerShdw blurRad="38100" dist="38100" dir="2700000" algn="tl">
                    <a:srgbClr val="000000">
                      <a:alpha val="43137"/>
                    </a:srgbClr>
                  </a:outerShdw>
                </a:effectLst>
              </a:rPr>
              <a:t>570 MW</a:t>
            </a:r>
            <a:r>
              <a:rPr lang="hr-HR" dirty="0" smtClean="0"/>
              <a:t>. </a:t>
            </a:r>
          </a:p>
          <a:p>
            <a:endParaRPr lang="hr-H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80928"/>
            <a:ext cx="8229600" cy="1143000"/>
          </a:xfrm>
        </p:spPr>
        <p:txBody>
          <a:bodyPr/>
          <a:lstStyle/>
          <a:p>
            <a:r>
              <a:rPr lang="hr-HR" dirty="0" smtClean="0"/>
              <a:t>The end</a:t>
            </a:r>
            <a:endParaRPr lang="hr-HR" dirty="0"/>
          </a:p>
        </p:txBody>
      </p:sp>
      <p:sp>
        <p:nvSpPr>
          <p:cNvPr id="3" name="Content Placeholder 2"/>
          <p:cNvSpPr>
            <a:spLocks noGrp="1"/>
          </p:cNvSpPr>
          <p:nvPr>
            <p:ph idx="1"/>
          </p:nvPr>
        </p:nvSpPr>
        <p:spPr>
          <a:xfrm>
            <a:off x="5580112" y="5661248"/>
            <a:ext cx="3153544" cy="720080"/>
          </a:xfrm>
        </p:spPr>
        <p:txBody>
          <a:bodyPr/>
          <a:lstStyle/>
          <a:p>
            <a:r>
              <a:rPr lang="hr-HR" dirty="0" smtClean="0"/>
              <a:t>Bruno Matijak</a:t>
            </a:r>
            <a:endParaRPr lang="hr-H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472518" cy="6000792"/>
          </a:xfrm>
        </p:spPr>
        <p:txBody>
          <a:bodyPr>
            <a:normAutofit fontScale="62500" lnSpcReduction="20000"/>
          </a:bodyPr>
          <a:lstStyle/>
          <a:p>
            <a:pPr>
              <a:buNone/>
            </a:pPr>
            <a:r>
              <a:rPr lang="hr-HR" sz="3800" b="1" u="sng" dirty="0" smtClean="0"/>
              <a:t>Literatura:</a:t>
            </a:r>
            <a:endParaRPr lang="hr-HR" sz="3800" b="1" dirty="0" smtClean="0"/>
          </a:p>
          <a:p>
            <a:pPr>
              <a:buNone/>
            </a:pPr>
            <a:r>
              <a:rPr lang="hr-HR" dirty="0" smtClean="0"/>
              <a:t/>
            </a:r>
            <a:br>
              <a:rPr lang="hr-HR" dirty="0" smtClean="0"/>
            </a:br>
            <a:r>
              <a:rPr lang="hr-HR" dirty="0" smtClean="0"/>
              <a:t/>
            </a:r>
            <a:br>
              <a:rPr lang="hr-HR" dirty="0" smtClean="0"/>
            </a:br>
            <a:endParaRPr lang="hr-HR" dirty="0" smtClean="0"/>
          </a:p>
          <a:p>
            <a:pPr lvl="0"/>
            <a:r>
              <a:rPr lang="hr-HR" dirty="0" smtClean="0"/>
              <a:t>Autor: </a:t>
            </a:r>
            <a:r>
              <a:rPr lang="hr-HR" b="1" dirty="0" smtClean="0"/>
              <a:t>Danilo Feretić; Željko Tomšić; Dejan Škanata; Nikola Čavlina; Damir Subašić</a:t>
            </a:r>
            <a:br>
              <a:rPr lang="hr-HR" b="1" dirty="0" smtClean="0"/>
            </a:br>
            <a:r>
              <a:rPr lang="hr-HR" dirty="0" smtClean="0"/>
              <a:t>Naziv: </a:t>
            </a:r>
            <a:r>
              <a:rPr lang="hr-HR" b="1" dirty="0" smtClean="0"/>
              <a:t>Elektrane i okoliš</a:t>
            </a:r>
            <a:br>
              <a:rPr lang="hr-HR" b="1" dirty="0" smtClean="0"/>
            </a:br>
            <a:r>
              <a:rPr lang="hr-HR" dirty="0" smtClean="0"/>
              <a:t/>
            </a:r>
            <a:br>
              <a:rPr lang="hr-HR" dirty="0" smtClean="0"/>
            </a:br>
            <a:endParaRPr lang="hr-HR" dirty="0" smtClean="0"/>
          </a:p>
          <a:p>
            <a:pPr lvl="0"/>
            <a:r>
              <a:rPr lang="hr-HR" dirty="0" smtClean="0"/>
              <a:t>Autor: </a:t>
            </a:r>
            <a:r>
              <a:rPr lang="hr-HR" b="1" dirty="0" smtClean="0"/>
              <a:t>Danilo Feretić</a:t>
            </a:r>
            <a:br>
              <a:rPr lang="hr-HR" b="1" dirty="0" smtClean="0"/>
            </a:br>
            <a:r>
              <a:rPr lang="hr-HR" dirty="0" smtClean="0"/>
              <a:t>Naziv: </a:t>
            </a:r>
            <a:r>
              <a:rPr lang="hr-HR" b="1" dirty="0" smtClean="0"/>
              <a:t>Nuklearne elektrane</a:t>
            </a:r>
            <a:br>
              <a:rPr lang="hr-HR" b="1" dirty="0" smtClean="0"/>
            </a:br>
            <a:r>
              <a:rPr lang="hr-HR" b="1" dirty="0" smtClean="0"/>
              <a:t/>
            </a:r>
            <a:br>
              <a:rPr lang="hr-HR" b="1" dirty="0" smtClean="0"/>
            </a:br>
            <a:endParaRPr lang="hr-HR" dirty="0" smtClean="0"/>
          </a:p>
          <a:p>
            <a:pPr lvl="0"/>
            <a:r>
              <a:rPr lang="hr-HR" dirty="0" smtClean="0"/>
              <a:t>Autor: </a:t>
            </a:r>
            <a:r>
              <a:rPr lang="hr-HR" b="1" dirty="0" smtClean="0"/>
              <a:t>Energy</a:t>
            </a:r>
            <a:r>
              <a:rPr lang="hr-HR" dirty="0" smtClean="0"/>
              <a:t> </a:t>
            </a:r>
            <a:r>
              <a:rPr lang="hr-HR" b="1" dirty="0" smtClean="0"/>
              <a:t>Information Administration (EIA)</a:t>
            </a:r>
            <a:r>
              <a:rPr lang="hr-HR" dirty="0" smtClean="0"/>
              <a:t/>
            </a:r>
            <a:br>
              <a:rPr lang="hr-HR" dirty="0" smtClean="0"/>
            </a:br>
            <a:r>
              <a:rPr lang="hr-HR" dirty="0" smtClean="0"/>
              <a:t>Naziv: </a:t>
            </a:r>
            <a:r>
              <a:rPr lang="hr-HR" u="sng" dirty="0" smtClean="0"/>
              <a:t>http://www.eia.gov/renewable/</a:t>
            </a:r>
            <a:r>
              <a:rPr lang="hr-HR" dirty="0" smtClean="0"/>
              <a:t/>
            </a:r>
            <a:br>
              <a:rPr lang="hr-HR" dirty="0" smtClean="0"/>
            </a:br>
            <a:endParaRPr lang="hr-HR" dirty="0" smtClean="0"/>
          </a:p>
          <a:p>
            <a:pPr lvl="0"/>
            <a:r>
              <a:rPr lang="hr-HR" dirty="0" smtClean="0"/>
              <a:t>Autor: </a:t>
            </a:r>
            <a:r>
              <a:rPr lang="hr-HR" b="1" dirty="0" smtClean="0"/>
              <a:t>Wikipedia</a:t>
            </a:r>
            <a:r>
              <a:rPr lang="hr-HR" dirty="0" smtClean="0"/>
              <a:t/>
            </a:r>
            <a:br>
              <a:rPr lang="hr-HR" dirty="0" smtClean="0"/>
            </a:br>
            <a:r>
              <a:rPr lang="hr-HR" dirty="0" smtClean="0"/>
              <a:t>Naziv: </a:t>
            </a:r>
            <a:r>
              <a:rPr lang="hr-HR" u="sng" dirty="0" smtClean="0"/>
              <a:t>http://hr.wikipedia.org/wiki/Sun%C4%8Deva_termoelektrana_Nevada_Solar_One</a:t>
            </a:r>
            <a:br>
              <a:rPr lang="hr-HR" u="sng" dirty="0" smtClean="0"/>
            </a:br>
            <a:r>
              <a:rPr lang="hr-HR" dirty="0" smtClean="0"/>
              <a:t>	</a:t>
            </a:r>
            <a:r>
              <a:rPr lang="hr-HR" u="sng" dirty="0" smtClean="0"/>
              <a:t>http://hr.wikipedia.org/wiki/Energija_vjetra</a:t>
            </a:r>
            <a:br>
              <a:rPr lang="hr-HR" u="sng" dirty="0" smtClean="0"/>
            </a:br>
            <a:endParaRPr lang="hr-HR" dirty="0" smtClean="0"/>
          </a:p>
          <a:p>
            <a:pPr lvl="0"/>
            <a:r>
              <a:rPr lang="hr-HR" dirty="0" smtClean="0"/>
              <a:t>Autor: </a:t>
            </a:r>
            <a:r>
              <a:rPr lang="hr-HR" b="1" dirty="0" smtClean="0"/>
              <a:t>Avistautilities</a:t>
            </a:r>
            <a:r>
              <a:rPr lang="hr-HR" dirty="0" smtClean="0"/>
              <a:t/>
            </a:r>
            <a:br>
              <a:rPr lang="hr-HR" dirty="0" smtClean="0"/>
            </a:br>
            <a:r>
              <a:rPr lang="hr-HR" dirty="0" smtClean="0"/>
              <a:t>Naziv: </a:t>
            </a:r>
            <a:r>
              <a:rPr lang="hr-HR" u="sng" dirty="0" smtClean="0"/>
              <a:t>http://www.avistautilities.com/inside/resources/kettlefalls/Pages/default.aspx</a:t>
            </a:r>
            <a:br>
              <a:rPr lang="hr-HR" u="sng" dirty="0" smtClean="0"/>
            </a:br>
            <a:endParaRPr lang="hr-HR" dirty="0" smtClean="0"/>
          </a:p>
          <a:p>
            <a:pPr lvl="0"/>
            <a:r>
              <a:rPr lang="hr-HR" dirty="0" smtClean="0"/>
              <a:t>Autor, naziv: </a:t>
            </a:r>
            <a:r>
              <a:rPr lang="pl-PL" b="1" dirty="0" smtClean="0"/>
              <a:t>PHOTON International</a:t>
            </a:r>
            <a:r>
              <a:rPr lang="pl-PL" dirty="0" smtClean="0"/>
              <a:t>, January 2005.</a:t>
            </a:r>
            <a:br>
              <a:rPr lang="pl-PL" dirty="0" smtClean="0"/>
            </a:br>
            <a:endParaRPr lang="hr-HR" dirty="0" smtClean="0"/>
          </a:p>
          <a:p>
            <a:pPr lvl="0"/>
            <a:r>
              <a:rPr lang="hr-HR" dirty="0" smtClean="0"/>
              <a:t>Autor: </a:t>
            </a:r>
            <a:r>
              <a:rPr lang="hr-HR" b="1" dirty="0" smtClean="0"/>
              <a:t>german-renewable-energy</a:t>
            </a:r>
            <a:r>
              <a:rPr lang="hr-HR" dirty="0" smtClean="0"/>
              <a:t/>
            </a:r>
            <a:br>
              <a:rPr lang="hr-HR" dirty="0" smtClean="0"/>
            </a:br>
            <a:r>
              <a:rPr lang="hr-HR" dirty="0" smtClean="0"/>
              <a:t>Naziv: </a:t>
            </a:r>
            <a:r>
              <a:rPr lang="hr-HR" u="sng" dirty="0" smtClean="0"/>
              <a:t>http:// www.german-renewable-energy.com</a:t>
            </a:r>
            <a:endParaRPr lang="hr-HR" dirty="0" smtClean="0"/>
          </a:p>
          <a:p>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038740"/>
          </a:xfrm>
        </p:spPr>
        <p:txBody>
          <a:bodyPr>
            <a:normAutofit/>
          </a:bodyPr>
          <a:lstStyle/>
          <a:p>
            <a:r>
              <a:rPr lang="hr-HR" dirty="0" smtClean="0"/>
              <a:t>Aditivni izvori energije se još nazivaju obnovljivi izvori energije (</a:t>
            </a:r>
            <a:r>
              <a:rPr lang="hr-HR" i="1" dirty="0" smtClean="0"/>
              <a:t>renewables</a:t>
            </a:r>
            <a:r>
              <a:rPr lang="hr-HR" dirty="0" smtClean="0"/>
              <a:t>) </a:t>
            </a:r>
            <a:br>
              <a:rPr lang="hr-HR" dirty="0" smtClean="0"/>
            </a:br>
            <a:r>
              <a:rPr lang="hr-HR" dirty="0" smtClean="0"/>
              <a:t/>
            </a:r>
            <a:br>
              <a:rPr lang="hr-HR" dirty="0" smtClean="0"/>
            </a:br>
            <a:r>
              <a:rPr lang="hr-HR" dirty="0" smtClean="0"/>
              <a:t>I</a:t>
            </a:r>
            <a:r>
              <a:rPr lang="hr-HR" dirty="0" smtClean="0"/>
              <a:t>skoristiva </a:t>
            </a:r>
            <a:r>
              <a:rPr lang="hr-HR" dirty="0" smtClean="0"/>
              <a:t>snaga aditivnih izvora energije:</a:t>
            </a:r>
          </a:p>
          <a:p>
            <a:r>
              <a:rPr lang="hr-HR" b="1" dirty="0" smtClean="0">
                <a:effectLst>
                  <a:outerShdw blurRad="38100" dist="38100" dir="2700000" algn="tl">
                    <a:srgbClr val="000000">
                      <a:alpha val="43137"/>
                    </a:srgbClr>
                  </a:outerShdw>
                </a:effectLst>
              </a:rPr>
              <a:t>Sunčeva energija</a:t>
            </a:r>
            <a:endParaRPr lang="hr-HR" dirty="0" smtClean="0">
              <a:effectLst>
                <a:outerShdw blurRad="38100" dist="38100" dir="2700000" algn="tl">
                  <a:srgbClr val="000000">
                    <a:alpha val="43137"/>
                  </a:srgbClr>
                </a:outerShdw>
              </a:effectLst>
            </a:endParaRPr>
          </a:p>
          <a:p>
            <a:pPr lvl="1"/>
            <a:r>
              <a:rPr lang="hr-HR" dirty="0" smtClean="0"/>
              <a:t>1000 TW</a:t>
            </a:r>
            <a:endParaRPr lang="hr-HR" dirty="0" smtClean="0"/>
          </a:p>
          <a:p>
            <a:r>
              <a:rPr lang="hr-HR" b="1" dirty="0" smtClean="0">
                <a:effectLst>
                  <a:outerShdw blurRad="38100" dist="38100" dir="2700000" algn="tl">
                    <a:srgbClr val="000000">
                      <a:alpha val="43137"/>
                    </a:srgbClr>
                  </a:outerShdw>
                </a:effectLst>
              </a:rPr>
              <a:t>Energija vjetra</a:t>
            </a:r>
            <a:endParaRPr lang="hr-HR" dirty="0" smtClean="0">
              <a:effectLst>
                <a:outerShdw blurRad="38100" dist="38100" dir="2700000" algn="tl">
                  <a:srgbClr val="000000">
                    <a:alpha val="43137"/>
                  </a:srgbClr>
                </a:outerShdw>
              </a:effectLst>
            </a:endParaRPr>
          </a:p>
          <a:p>
            <a:pPr lvl="1"/>
            <a:r>
              <a:rPr lang="hr-HR" dirty="0" smtClean="0"/>
              <a:t>10 TW</a:t>
            </a:r>
            <a:endParaRPr lang="hr-HR" dirty="0" smtClean="0"/>
          </a:p>
          <a:p>
            <a:r>
              <a:rPr lang="hr-HR" b="1" dirty="0" smtClean="0">
                <a:effectLst>
                  <a:outerShdw blurRad="38100" dist="38100" dir="2700000" algn="tl">
                    <a:srgbClr val="000000">
                      <a:alpha val="43137"/>
                    </a:srgbClr>
                  </a:outerShdw>
                </a:effectLst>
              </a:rPr>
              <a:t>Hidroenergija</a:t>
            </a:r>
            <a:endParaRPr lang="hr-HR" dirty="0" smtClean="0">
              <a:effectLst>
                <a:outerShdw blurRad="38100" dist="38100" dir="2700000" algn="tl">
                  <a:srgbClr val="000000">
                    <a:alpha val="43137"/>
                  </a:srgbClr>
                </a:outerShdw>
              </a:effectLst>
            </a:endParaRPr>
          </a:p>
          <a:p>
            <a:pPr lvl="1"/>
            <a:r>
              <a:rPr lang="hr-HR" dirty="0" smtClean="0"/>
              <a:t>0,5-1,0 TW</a:t>
            </a:r>
            <a:endParaRPr lang="hr-HR" dirty="0" smtClean="0"/>
          </a:p>
          <a:p>
            <a:endParaRPr lang="hr-H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472518" cy="1143000"/>
          </a:xfrm>
        </p:spPr>
        <p:txBody>
          <a:bodyPr>
            <a:normAutofit fontScale="90000"/>
          </a:bodyPr>
          <a:lstStyle/>
          <a:p>
            <a:r>
              <a:rPr lang="hr-HR" dirty="0" smtClean="0"/>
              <a:t>Sunčeva energija u elektroenergetici</a:t>
            </a:r>
            <a:endParaRPr lang="hr-HR" dirty="0"/>
          </a:p>
        </p:txBody>
      </p:sp>
      <p:sp>
        <p:nvSpPr>
          <p:cNvPr id="3" name="Content Placeholder 2"/>
          <p:cNvSpPr>
            <a:spLocks noGrp="1"/>
          </p:cNvSpPr>
          <p:nvPr>
            <p:ph idx="1"/>
          </p:nvPr>
        </p:nvSpPr>
        <p:spPr>
          <a:xfrm>
            <a:off x="285720" y="1785926"/>
            <a:ext cx="8472518" cy="4883434"/>
          </a:xfrm>
        </p:spPr>
        <p:txBody>
          <a:bodyPr>
            <a:normAutofit/>
          </a:bodyPr>
          <a:lstStyle/>
          <a:p>
            <a:r>
              <a:rPr lang="pl-PL" dirty="0" smtClean="0"/>
              <a:t>Toplinska snaga koja dolazi iz Sunca do Zemljine atmosfere iznosi 100 000 </a:t>
            </a:r>
            <a:r>
              <a:rPr lang="pl-PL" dirty="0" smtClean="0"/>
              <a:t>TW </a:t>
            </a:r>
          </a:p>
          <a:p>
            <a:r>
              <a:rPr lang="pl-PL" dirty="0" smtClean="0">
                <a:effectLst>
                  <a:outerShdw blurRad="38100" dist="38100" dir="2700000" algn="tl">
                    <a:srgbClr val="000000">
                      <a:alpha val="43137"/>
                    </a:srgbClr>
                  </a:outerShdw>
                </a:effectLst>
              </a:rPr>
              <a:t>30</a:t>
            </a:r>
            <a:r>
              <a:rPr lang="pl-PL" dirty="0" smtClean="0">
                <a:effectLst>
                  <a:outerShdw blurRad="38100" dist="38100" dir="2700000" algn="tl">
                    <a:srgbClr val="000000">
                      <a:alpha val="43137"/>
                    </a:srgbClr>
                  </a:outerShdw>
                </a:effectLst>
              </a:rPr>
              <a:t>% </a:t>
            </a:r>
            <a:r>
              <a:rPr lang="pl-PL" dirty="0" smtClean="0"/>
              <a:t>te snage se reflektira natrag u </a:t>
            </a:r>
            <a:r>
              <a:rPr lang="pl-PL" dirty="0" smtClean="0"/>
              <a:t>svemir</a:t>
            </a:r>
          </a:p>
          <a:p>
            <a:r>
              <a:rPr lang="pl-PL" dirty="0" smtClean="0">
                <a:effectLst>
                  <a:outerShdw blurRad="38100" dist="38100" dir="2700000" algn="tl">
                    <a:srgbClr val="000000">
                      <a:alpha val="43137"/>
                    </a:srgbClr>
                  </a:outerShdw>
                </a:effectLst>
              </a:rPr>
              <a:t>45</a:t>
            </a:r>
            <a:r>
              <a:rPr lang="pl-PL" dirty="0" smtClean="0">
                <a:effectLst>
                  <a:outerShdw blurRad="38100" dist="38100" dir="2700000" algn="tl">
                    <a:srgbClr val="000000">
                      <a:alpha val="43137"/>
                    </a:srgbClr>
                  </a:outerShdw>
                </a:effectLst>
              </a:rPr>
              <a:t>%</a:t>
            </a:r>
            <a:r>
              <a:rPr lang="pl-PL" dirty="0" smtClean="0"/>
              <a:t> se apsorbira ma površini </a:t>
            </a:r>
            <a:r>
              <a:rPr lang="pl-PL" dirty="0" smtClean="0"/>
              <a:t>Zemlje </a:t>
            </a:r>
          </a:p>
          <a:p>
            <a:r>
              <a:rPr lang="pl-PL" dirty="0" smtClean="0">
                <a:effectLst>
                  <a:outerShdw blurRad="38100" dist="38100" dir="2700000" algn="tl">
                    <a:srgbClr val="000000">
                      <a:alpha val="43137"/>
                    </a:srgbClr>
                  </a:outerShdw>
                </a:effectLst>
              </a:rPr>
              <a:t>25</a:t>
            </a:r>
            <a:r>
              <a:rPr lang="pl-PL" dirty="0" smtClean="0">
                <a:effectLst>
                  <a:outerShdw blurRad="38100" dist="38100" dir="2700000" algn="tl">
                    <a:srgbClr val="000000">
                      <a:alpha val="43137"/>
                    </a:srgbClr>
                  </a:outerShdw>
                </a:effectLst>
              </a:rPr>
              <a:t>%</a:t>
            </a:r>
            <a:r>
              <a:rPr lang="pl-PL" dirty="0" smtClean="0"/>
              <a:t> se apsorbira u </a:t>
            </a:r>
            <a:r>
              <a:rPr lang="pl-PL" dirty="0" smtClean="0"/>
              <a:t>atmosferi </a:t>
            </a:r>
          </a:p>
          <a:p>
            <a:endParaRPr lang="pl-PL" dirty="0" smtClean="0"/>
          </a:p>
          <a:p>
            <a:r>
              <a:rPr lang="pl-PL" dirty="0" smtClean="0"/>
              <a:t>Prosječna </a:t>
            </a:r>
            <a:r>
              <a:rPr lang="pl-PL" dirty="0" smtClean="0"/>
              <a:t>količina Sunčeve energije </a:t>
            </a:r>
            <a:r>
              <a:rPr lang="pl-PL" dirty="0" smtClean="0"/>
              <a:t/>
            </a:r>
            <a:br>
              <a:rPr lang="pl-PL" dirty="0" smtClean="0"/>
            </a:br>
            <a:r>
              <a:rPr lang="pl-PL" dirty="0" smtClean="0"/>
              <a:t>koja </a:t>
            </a:r>
            <a:r>
              <a:rPr lang="pl-PL" dirty="0" smtClean="0"/>
              <a:t>godišnje dospjeva na Zemljinu </a:t>
            </a:r>
            <a:r>
              <a:rPr lang="pl-PL" dirty="0" smtClean="0"/>
              <a:t/>
            </a:r>
            <a:br>
              <a:rPr lang="pl-PL" dirty="0" smtClean="0"/>
            </a:br>
            <a:r>
              <a:rPr lang="pl-PL" dirty="0" smtClean="0"/>
              <a:t>površinu </a:t>
            </a:r>
            <a:r>
              <a:rPr lang="pl-PL" dirty="0" smtClean="0"/>
              <a:t>iznosi oko </a:t>
            </a:r>
            <a:r>
              <a:rPr lang="pl-PL" b="1" dirty="0" smtClean="0">
                <a:effectLst>
                  <a:outerShdw blurRad="38100" dist="38100" dir="2700000" algn="tl">
                    <a:srgbClr val="000000">
                      <a:alpha val="43137"/>
                    </a:srgbClr>
                  </a:outerShdw>
                </a:effectLst>
              </a:rPr>
              <a:t>1 500</a:t>
            </a:r>
            <a:r>
              <a:rPr lang="pl-PL" dirty="0" smtClean="0">
                <a:effectLst>
                  <a:outerShdw blurRad="38100" dist="38100" dir="2700000" algn="tl">
                    <a:srgbClr val="000000">
                      <a:alpha val="43137"/>
                    </a:srgbClr>
                  </a:outerShdw>
                </a:effectLst>
              </a:rPr>
              <a:t> </a:t>
            </a:r>
            <a:r>
              <a:rPr lang="pl-PL" dirty="0" smtClean="0">
                <a:effectLst>
                  <a:outerShdw blurRad="38100" dist="38100" dir="2700000" algn="tl">
                    <a:srgbClr val="000000">
                      <a:alpha val="43137"/>
                    </a:srgbClr>
                  </a:outerShdw>
                </a:effectLst>
              </a:rPr>
              <a:t>kWh/m</a:t>
            </a:r>
            <a:r>
              <a:rPr lang="pl-PL" baseline="30000" dirty="0" smtClean="0">
                <a:effectLst>
                  <a:outerShdw blurRad="38100" dist="38100" dir="2700000" algn="tl">
                    <a:srgbClr val="000000">
                      <a:alpha val="43137"/>
                    </a:srgbClr>
                  </a:outerShdw>
                </a:effectLst>
              </a:rPr>
              <a:t>2</a:t>
            </a:r>
            <a:endParaRPr lang="pl-PL" dirty="0" smtClean="0"/>
          </a:p>
          <a:p>
            <a:endParaRPr lang="hr-HR" dirty="0"/>
          </a:p>
        </p:txBody>
      </p:sp>
      <p:pic>
        <p:nvPicPr>
          <p:cNvPr id="2050" name="Picture 2"/>
          <p:cNvPicPr>
            <a:picLocks noChangeAspect="1" noChangeArrowheads="1"/>
          </p:cNvPicPr>
          <p:nvPr/>
        </p:nvPicPr>
        <p:blipFill>
          <a:blip r:embed="rId2" cstate="print"/>
          <a:srcRect/>
          <a:stretch>
            <a:fillRect/>
          </a:stretch>
        </p:blipFill>
        <p:spPr bwMode="auto">
          <a:xfrm>
            <a:off x="5929322" y="4429132"/>
            <a:ext cx="3057525" cy="22860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lstStyle/>
          <a:p>
            <a:pPr>
              <a:buNone/>
            </a:pPr>
            <a:endParaRPr lang="hr-HR" dirty="0" smtClean="0"/>
          </a:p>
          <a:p>
            <a:r>
              <a:rPr lang="pl-PL" dirty="0" smtClean="0"/>
              <a:t>Korištenje Sunčeve energije za proizvodnju električne energije vrši se na </a:t>
            </a:r>
            <a:r>
              <a:rPr lang="pl-PL" dirty="0" smtClean="0">
                <a:effectLst>
                  <a:outerShdw blurRad="38100" dist="38100" dir="2700000" algn="tl">
                    <a:srgbClr val="000000">
                      <a:alpha val="43137"/>
                    </a:srgbClr>
                  </a:outerShdw>
                </a:effectLst>
              </a:rPr>
              <a:t>dva načina</a:t>
            </a:r>
            <a:r>
              <a:rPr lang="pl-PL" dirty="0" smtClean="0"/>
              <a:t>:</a:t>
            </a:r>
          </a:p>
          <a:p>
            <a:pPr>
              <a:buNone/>
            </a:pPr>
            <a:endParaRPr lang="hr-HR" dirty="0" smtClean="0"/>
          </a:p>
          <a:p>
            <a:pPr marL="514350" lvl="0" indent="-514350">
              <a:buAutoNum type="arabicPeriod"/>
            </a:pPr>
            <a:r>
              <a:rPr lang="pl-PL" dirty="0" smtClean="0">
                <a:effectLst>
                  <a:outerShdw blurRad="38100" dist="38100" dir="2700000" algn="tl">
                    <a:srgbClr val="000000">
                      <a:alpha val="43137"/>
                    </a:srgbClr>
                  </a:outerShdw>
                </a:effectLst>
              </a:rPr>
              <a:t>U </a:t>
            </a:r>
            <a:r>
              <a:rPr lang="pl-PL" b="1" dirty="0" smtClean="0">
                <a:effectLst>
                  <a:outerShdw blurRad="38100" dist="38100" dir="2700000" algn="tl">
                    <a:srgbClr val="000000">
                      <a:alpha val="43137"/>
                    </a:srgbClr>
                  </a:outerShdw>
                </a:effectLst>
              </a:rPr>
              <a:t>sunčevim termičkim sustavima</a:t>
            </a:r>
            <a:r>
              <a:rPr lang="pl-PL" dirty="0" smtClean="0">
                <a:effectLst>
                  <a:outerShdw blurRad="38100" dist="38100" dir="2700000" algn="tl">
                    <a:srgbClr val="000000">
                      <a:alpha val="43137"/>
                    </a:srgbClr>
                  </a:outerShdw>
                </a:effectLst>
              </a:rPr>
              <a:t> – </a:t>
            </a:r>
            <a:r>
              <a:rPr lang="pl-PL" dirty="0" smtClean="0"/>
              <a:t>koncentriraju energiju primljenu od Sunca da bi nakon toga koncentriranu toplinsku energiju koristili u termoenergetskim postrojenjima</a:t>
            </a:r>
          </a:p>
          <a:p>
            <a:pPr marL="514350" lvl="0" indent="-514350">
              <a:buNone/>
            </a:pPr>
            <a:endParaRPr lang="hr-HR" dirty="0" smtClean="0"/>
          </a:p>
          <a:p>
            <a:pPr marL="514350" lvl="0" indent="-514350">
              <a:buAutoNum type="arabicPeriod" startAt="2"/>
            </a:pPr>
            <a:r>
              <a:rPr lang="pl-PL" dirty="0" smtClean="0">
                <a:effectLst>
                  <a:outerShdw blurRad="38100" dist="38100" dir="2700000" algn="tl">
                    <a:srgbClr val="000000">
                      <a:alpha val="43137"/>
                    </a:srgbClr>
                  </a:outerShdw>
                </a:effectLst>
              </a:rPr>
              <a:t>U </a:t>
            </a:r>
            <a:r>
              <a:rPr lang="pl-PL" b="1" dirty="0" smtClean="0">
                <a:effectLst>
                  <a:outerShdw blurRad="38100" dist="38100" dir="2700000" algn="tl">
                    <a:srgbClr val="000000">
                      <a:alpha val="43137"/>
                    </a:srgbClr>
                  </a:outerShdw>
                </a:effectLst>
              </a:rPr>
              <a:t>sunčevim fotonaponskim ćelijama</a:t>
            </a:r>
            <a:r>
              <a:rPr lang="pl-PL" dirty="0" smtClean="0">
                <a:effectLst>
                  <a:outerShdw blurRad="38100" dist="38100" dir="2700000" algn="tl">
                    <a:srgbClr val="000000">
                      <a:alpha val="43137"/>
                    </a:srgbClr>
                  </a:outerShdw>
                </a:effectLst>
              </a:rPr>
              <a:t> – </a:t>
            </a:r>
            <a:r>
              <a:rPr lang="pl-PL" dirty="0" smtClean="0"/>
              <a:t>pretvaraju Sunčevu energiju direktno u električnu energiju</a:t>
            </a:r>
          </a:p>
          <a:p>
            <a:pPr marL="514350" lvl="0" indent="-514350">
              <a:buNone/>
            </a:pPr>
            <a:endParaRPr lang="hr-HR" dirty="0" smtClean="0"/>
          </a:p>
          <a:p>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686800" cy="6143644"/>
          </a:xfrm>
        </p:spPr>
        <p:txBody>
          <a:bodyPr/>
          <a:lstStyle/>
          <a:p>
            <a:pPr>
              <a:buNone/>
            </a:pPr>
            <a:r>
              <a:rPr lang="pl-PL" b="1" dirty="0" smtClean="0">
                <a:effectLst>
                  <a:outerShdw blurRad="38100" dist="38100" dir="2700000" algn="tl">
                    <a:srgbClr val="000000">
                      <a:alpha val="43137"/>
                    </a:srgbClr>
                  </a:outerShdw>
                </a:effectLst>
              </a:rPr>
              <a:t>1.		Sunčevi termički sustavi</a:t>
            </a:r>
            <a:endParaRPr lang="hr-HR" dirty="0" smtClean="0">
              <a:effectLst>
                <a:outerShdw blurRad="38100" dist="38100" dir="2700000" algn="tl">
                  <a:srgbClr val="000000">
                    <a:alpha val="43137"/>
                  </a:srgbClr>
                </a:outerShdw>
              </a:effectLst>
            </a:endParaRPr>
          </a:p>
          <a:p>
            <a:r>
              <a:rPr lang="pl-PL" dirty="0" smtClean="0"/>
              <a:t>Sastoje se od </a:t>
            </a:r>
            <a:r>
              <a:rPr lang="pl-PL" dirty="0" smtClean="0">
                <a:effectLst>
                  <a:outerShdw blurRad="38100" dist="38100" dir="2700000" algn="tl">
                    <a:srgbClr val="000000">
                      <a:alpha val="43137"/>
                    </a:srgbClr>
                  </a:outerShdw>
                </a:effectLst>
              </a:rPr>
              <a:t>dva osnovna elementa</a:t>
            </a:r>
            <a:r>
              <a:rPr lang="pl-PL" dirty="0" smtClean="0"/>
              <a:t>: </a:t>
            </a:r>
            <a:endParaRPr lang="pl-PL" dirty="0" smtClean="0"/>
          </a:p>
          <a:p>
            <a:pPr lvl="1"/>
            <a:r>
              <a:rPr lang="pl-PL" dirty="0" smtClean="0"/>
              <a:t>sustava </a:t>
            </a:r>
            <a:r>
              <a:rPr lang="pl-PL" dirty="0" smtClean="0"/>
              <a:t>za koncentraciju reflektiranog Sunčevog zračenja radi zagrijavanja rashladnog fluida </a:t>
            </a:r>
            <a:endParaRPr lang="pl-PL" dirty="0" smtClean="0"/>
          </a:p>
          <a:p>
            <a:pPr lvl="1"/>
            <a:r>
              <a:rPr lang="pl-PL" dirty="0" smtClean="0"/>
              <a:t>sustava </a:t>
            </a:r>
            <a:r>
              <a:rPr lang="pl-PL" dirty="0" smtClean="0"/>
              <a:t>za procesiranje zagrijanog radnog fluida radi proizvodnje električne energije.</a:t>
            </a:r>
            <a:endParaRPr lang="hr-HR" dirty="0" smtClean="0"/>
          </a:p>
          <a:p>
            <a:r>
              <a:rPr lang="pl-PL" dirty="0" smtClean="0"/>
              <a:t>Sustav za koncentraciju reflektiranog Sunčevog zračenja se izvodi u tri </a:t>
            </a:r>
            <a:r>
              <a:rPr lang="pl-PL" dirty="0" smtClean="0"/>
              <a:t>varijante:</a:t>
            </a:r>
            <a:endParaRPr lang="hr-HR" dirty="0" smtClean="0"/>
          </a:p>
          <a:p>
            <a:pPr lvl="1"/>
            <a:r>
              <a:rPr lang="pl-PL" dirty="0" smtClean="0"/>
              <a:t>sustav </a:t>
            </a:r>
            <a:r>
              <a:rPr lang="pl-PL" dirty="0" smtClean="0"/>
              <a:t>sa zakrivljenim reflektirajućim </a:t>
            </a:r>
            <a:r>
              <a:rPr lang="pl-PL" dirty="0" smtClean="0"/>
              <a:t>pločama</a:t>
            </a:r>
            <a:endParaRPr lang="pl-PL" dirty="0" smtClean="0"/>
          </a:p>
          <a:p>
            <a:pPr lvl="1"/>
            <a:r>
              <a:rPr lang="pl-PL" dirty="0" smtClean="0"/>
              <a:t>sustav </a:t>
            </a:r>
            <a:r>
              <a:rPr lang="pl-PL" dirty="0" smtClean="0"/>
              <a:t>s konkavnim zrcalima s </a:t>
            </a:r>
            <a:r>
              <a:rPr lang="pl-PL" dirty="0" smtClean="0">
                <a:effectLst>
                  <a:outerShdw blurRad="38100" dist="38100" dir="2700000" algn="tl">
                    <a:srgbClr val="000000">
                      <a:alpha val="43137"/>
                    </a:srgbClr>
                  </a:outerShdw>
                </a:effectLst>
              </a:rPr>
              <a:t>lokalnom  koncentracijom zračenja </a:t>
            </a:r>
          </a:p>
          <a:p>
            <a:pPr lvl="1"/>
            <a:r>
              <a:rPr lang="pl-PL" dirty="0" smtClean="0"/>
              <a:t>sustav </a:t>
            </a:r>
            <a:r>
              <a:rPr lang="pl-PL" dirty="0" smtClean="0"/>
              <a:t>s konkavnim zrcalima za </a:t>
            </a:r>
            <a:r>
              <a:rPr lang="pl-PL" dirty="0" smtClean="0">
                <a:effectLst>
                  <a:outerShdw blurRad="38100" dist="38100" dir="2700000" algn="tl">
                    <a:srgbClr val="000000">
                      <a:alpha val="43137"/>
                    </a:srgbClr>
                  </a:outerShdw>
                </a:effectLst>
              </a:rPr>
              <a:t>centraliziranu </a:t>
            </a:r>
            <a:r>
              <a:rPr lang="pl-PL" dirty="0" smtClean="0">
                <a:effectLst>
                  <a:outerShdw blurRad="38100" dist="38100" dir="2700000" algn="tl">
                    <a:srgbClr val="000000">
                      <a:alpha val="43137"/>
                    </a:srgbClr>
                  </a:outerShdw>
                </a:effectLst>
              </a:rPr>
              <a:t>koncentraciju </a:t>
            </a:r>
            <a:r>
              <a:rPr lang="pl-PL" dirty="0" smtClean="0">
                <a:effectLst>
                  <a:outerShdw blurRad="38100" dist="38100" dir="2700000" algn="tl">
                    <a:srgbClr val="000000">
                      <a:alpha val="43137"/>
                    </a:srgbClr>
                  </a:outerShdw>
                </a:effectLst>
              </a:rPr>
              <a:t>zračenja</a:t>
            </a:r>
            <a:endParaRPr lang="hr-HR" dirty="0" smtClean="0">
              <a:effectLst>
                <a:outerShdw blurRad="38100" dist="38100" dir="2700000" algn="tl">
                  <a:srgbClr val="000000">
                    <a:alpha val="43137"/>
                  </a:srgbClr>
                </a:outerShdw>
              </a:effectLst>
            </a:endParaRPr>
          </a:p>
          <a:p>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753120"/>
          </a:xfrm>
        </p:spPr>
        <p:txBody>
          <a:bodyPr/>
          <a:lstStyle/>
          <a:p>
            <a:pPr>
              <a:buNone/>
            </a:pPr>
            <a:r>
              <a:rPr lang="pl-PL" i="1" dirty="0" smtClean="0">
                <a:effectLst>
                  <a:outerShdw blurRad="38100" dist="38100" dir="2700000" algn="tl">
                    <a:srgbClr val="000000">
                      <a:alpha val="43137"/>
                    </a:srgbClr>
                  </a:outerShdw>
                </a:effectLst>
              </a:rPr>
              <a:t>Sustav sa zakrivljenim reflektirajućim pločama</a:t>
            </a:r>
            <a:endParaRPr lang="hr-HR" dirty="0" smtClean="0">
              <a:effectLst>
                <a:outerShdw blurRad="38100" dist="38100" dir="2700000" algn="tl">
                  <a:srgbClr val="000000">
                    <a:alpha val="43137"/>
                  </a:srgbClr>
                </a:outerShdw>
              </a:effectLst>
            </a:endParaRPr>
          </a:p>
          <a:p>
            <a:r>
              <a:rPr lang="pl-PL" dirty="0" smtClean="0"/>
              <a:t>Parabolično zakrivljene ploče koncentriraju sunčevu energiju u osi </a:t>
            </a:r>
            <a:r>
              <a:rPr lang="pl-PL" dirty="0" smtClean="0"/>
              <a:t>zakrivljenja</a:t>
            </a:r>
          </a:p>
          <a:p>
            <a:r>
              <a:rPr lang="pl-PL" dirty="0" smtClean="0"/>
              <a:t>Kroz </a:t>
            </a:r>
            <a:r>
              <a:rPr lang="pl-PL" dirty="0" smtClean="0"/>
              <a:t>tu os prolazi cijev s transportnim fluidom koji se u njoj grije na temperaturu </a:t>
            </a:r>
            <a:r>
              <a:rPr lang="pl-PL" dirty="0" smtClean="0">
                <a:effectLst>
                  <a:outerShdw blurRad="38100" dist="38100" dir="2700000" algn="tl">
                    <a:srgbClr val="000000">
                      <a:alpha val="43137"/>
                    </a:srgbClr>
                  </a:outerShdw>
                </a:effectLst>
              </a:rPr>
              <a:t>670-770K</a:t>
            </a:r>
            <a:r>
              <a:rPr lang="pl-PL" dirty="0" smtClean="0"/>
              <a:t>, a </a:t>
            </a:r>
            <a:r>
              <a:rPr lang="pl-PL" dirty="0" smtClean="0"/>
              <a:t>z</a:t>
            </a:r>
            <a:r>
              <a:rPr lang="pl-PL" dirty="0" smtClean="0"/>
              <a:t>atim </a:t>
            </a:r>
            <a:r>
              <a:rPr lang="pl-PL" dirty="0" smtClean="0"/>
              <a:t>se taj zagrijani </a:t>
            </a:r>
            <a:r>
              <a:rPr lang="pl-PL" dirty="0" smtClean="0"/>
              <a:t>fluid </a:t>
            </a:r>
            <a:r>
              <a:rPr lang="pl-PL" dirty="0" smtClean="0"/>
              <a:t>na klasičan način u parnoj turbini koristi za proizvodnju električne </a:t>
            </a:r>
            <a:r>
              <a:rPr lang="pl-PL" dirty="0" smtClean="0"/>
              <a:t>energije</a:t>
            </a:r>
            <a:endParaRPr lang="hr-HR" dirty="0" smtClean="0"/>
          </a:p>
          <a:p>
            <a:endParaRPr lang="hr-HR" dirty="0"/>
          </a:p>
        </p:txBody>
      </p:sp>
      <p:pic>
        <p:nvPicPr>
          <p:cNvPr id="3074" name="Picture 2"/>
          <p:cNvPicPr>
            <a:picLocks noChangeAspect="1" noChangeArrowheads="1"/>
          </p:cNvPicPr>
          <p:nvPr/>
        </p:nvPicPr>
        <p:blipFill>
          <a:blip r:embed="rId2" cstate="print"/>
          <a:srcRect/>
          <a:stretch>
            <a:fillRect/>
          </a:stretch>
        </p:blipFill>
        <p:spPr bwMode="auto">
          <a:xfrm>
            <a:off x="5000628" y="3580417"/>
            <a:ext cx="3971916" cy="3115652"/>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686800" cy="6357958"/>
          </a:xfrm>
        </p:spPr>
        <p:txBody>
          <a:bodyPr>
            <a:normAutofit fontScale="92500" lnSpcReduction="20000"/>
          </a:bodyPr>
          <a:lstStyle/>
          <a:p>
            <a:pPr>
              <a:buNone/>
            </a:pPr>
            <a:r>
              <a:rPr lang="pl-PL" i="1" dirty="0" smtClean="0">
                <a:effectLst>
                  <a:outerShdw blurRad="38100" dist="38100" dir="2700000" algn="tl">
                    <a:srgbClr val="000000">
                      <a:alpha val="43137"/>
                    </a:srgbClr>
                  </a:outerShdw>
                </a:effectLst>
              </a:rPr>
              <a:t>Sustavi s visokim stupnjem koncentracije Sunčeve energije:</a:t>
            </a:r>
            <a:endParaRPr lang="hr-HR" dirty="0" smtClean="0">
              <a:effectLst>
                <a:outerShdw blurRad="38100" dist="38100" dir="2700000" algn="tl">
                  <a:srgbClr val="000000">
                    <a:alpha val="43137"/>
                  </a:srgbClr>
                </a:outerShdw>
              </a:effectLst>
            </a:endParaRPr>
          </a:p>
          <a:p>
            <a:r>
              <a:rPr lang="pl-PL" dirty="0" smtClean="0"/>
              <a:t>Dozvoljavaju visoki stupanj koncentracije Sunčeve energije </a:t>
            </a:r>
            <a:endParaRPr lang="pl-PL" dirty="0" smtClean="0"/>
          </a:p>
          <a:p>
            <a:r>
              <a:rPr lang="pl-PL" dirty="0" smtClean="0"/>
              <a:t>P</a:t>
            </a:r>
            <a:r>
              <a:rPr lang="pl-PL" dirty="0" smtClean="0"/>
              <a:t>arabolička </a:t>
            </a:r>
            <a:r>
              <a:rPr lang="pl-PL" dirty="0" smtClean="0"/>
              <a:t>zrcala s </a:t>
            </a:r>
            <a:r>
              <a:rPr lang="pl-PL" dirty="0" smtClean="0">
                <a:effectLst>
                  <a:outerShdw blurRad="38100" dist="38100" dir="2700000" algn="tl">
                    <a:srgbClr val="000000">
                      <a:alpha val="43137"/>
                    </a:srgbClr>
                  </a:outerShdw>
                </a:effectLst>
              </a:rPr>
              <a:t>centralnim</a:t>
            </a:r>
            <a:r>
              <a:rPr lang="pl-PL" dirty="0" smtClean="0"/>
              <a:t> (sunčevi tornjevi) </a:t>
            </a:r>
            <a:r>
              <a:rPr lang="pl-PL" dirty="0" smtClean="0">
                <a:effectLst>
                  <a:outerShdw blurRad="38100" dist="38100" dir="2700000" algn="tl">
                    <a:srgbClr val="000000">
                      <a:alpha val="43137"/>
                    </a:srgbClr>
                  </a:outerShdw>
                </a:effectLst>
              </a:rPr>
              <a:t>ili lokalnim </a:t>
            </a:r>
            <a:r>
              <a:rPr lang="pl-PL" dirty="0" smtClean="0">
                <a:effectLst>
                  <a:outerShdw blurRad="38100" dist="38100" dir="2700000" algn="tl">
                    <a:srgbClr val="000000">
                      <a:alpha val="43137"/>
                    </a:srgbClr>
                  </a:outerShdw>
                </a:effectLst>
              </a:rPr>
              <a:t>fokusiranjem</a:t>
            </a:r>
            <a:endParaRPr lang="hr-HR" dirty="0" smtClean="0">
              <a:effectLst>
                <a:outerShdw blurRad="38100" dist="38100" dir="2700000" algn="tl">
                  <a:srgbClr val="000000">
                    <a:alpha val="43137"/>
                  </a:srgbClr>
                </a:outerShdw>
              </a:effectLst>
            </a:endParaRPr>
          </a:p>
          <a:p>
            <a:pPr>
              <a:buNone/>
            </a:pPr>
            <a:r>
              <a:rPr lang="pl-PL" dirty="0" smtClean="0">
                <a:effectLst>
                  <a:outerShdw blurRad="38100" dist="38100" dir="2700000" algn="tl">
                    <a:srgbClr val="000000">
                      <a:alpha val="43137"/>
                    </a:srgbClr>
                  </a:outerShdw>
                </a:effectLst>
              </a:rPr>
              <a:t> </a:t>
            </a:r>
            <a:endParaRPr lang="hr-HR" dirty="0" smtClean="0">
              <a:effectLst>
                <a:outerShdw blurRad="38100" dist="38100" dir="2700000" algn="tl">
                  <a:srgbClr val="000000">
                    <a:alpha val="43137"/>
                  </a:srgbClr>
                </a:outerShdw>
              </a:effectLst>
            </a:endParaRPr>
          </a:p>
          <a:p>
            <a:pPr>
              <a:buNone/>
            </a:pPr>
            <a:r>
              <a:rPr lang="pl-PL" dirty="0" smtClean="0"/>
              <a:t> </a:t>
            </a:r>
            <a:r>
              <a:rPr lang="pl-PL" i="1" dirty="0" smtClean="0">
                <a:effectLst>
                  <a:outerShdw blurRad="38100" dist="38100" dir="2700000" algn="tl">
                    <a:srgbClr val="000000">
                      <a:alpha val="43137"/>
                    </a:srgbClr>
                  </a:outerShdw>
                </a:effectLst>
              </a:rPr>
              <a:t>Sunčevi </a:t>
            </a:r>
            <a:r>
              <a:rPr lang="pl-PL" i="1" dirty="0" smtClean="0">
                <a:effectLst>
                  <a:outerShdw blurRad="38100" dist="38100" dir="2700000" algn="tl">
                    <a:srgbClr val="000000">
                      <a:alpha val="43137"/>
                    </a:srgbClr>
                  </a:outerShdw>
                </a:effectLst>
              </a:rPr>
              <a:t>tornjevi</a:t>
            </a:r>
            <a:endParaRPr lang="hr-HR" dirty="0" smtClean="0">
              <a:effectLst>
                <a:outerShdw blurRad="38100" dist="38100" dir="2700000" algn="tl">
                  <a:srgbClr val="000000">
                    <a:alpha val="43137"/>
                  </a:srgbClr>
                </a:outerShdw>
              </a:effectLst>
            </a:endParaRPr>
          </a:p>
          <a:p>
            <a:r>
              <a:rPr lang="pl-PL" dirty="0" smtClean="0"/>
              <a:t>Sastoje se iz cijelog polja paraboličkih zrcala (heliostata) koji energiju direktne komponente Sunčevog zračenja koncentriraju na </a:t>
            </a:r>
            <a:r>
              <a:rPr lang="pl-PL" dirty="0" smtClean="0">
                <a:effectLst>
                  <a:outerShdw blurRad="38100" dist="38100" dir="2700000" algn="tl">
                    <a:srgbClr val="000000">
                      <a:alpha val="43137"/>
                    </a:srgbClr>
                  </a:outerShdw>
                </a:effectLst>
              </a:rPr>
              <a:t>centralno smješten </a:t>
            </a:r>
            <a:r>
              <a:rPr lang="pl-PL" dirty="0" smtClean="0">
                <a:effectLst>
                  <a:outerShdw blurRad="38100" dist="38100" dir="2700000" algn="tl">
                    <a:srgbClr val="000000">
                      <a:alpha val="43137"/>
                    </a:srgbClr>
                  </a:outerShdw>
                </a:effectLst>
              </a:rPr>
              <a:t>toranj </a:t>
            </a:r>
          </a:p>
          <a:p>
            <a:r>
              <a:rPr lang="pl-PL" dirty="0" smtClean="0"/>
              <a:t>Apsorbirana </a:t>
            </a:r>
            <a:r>
              <a:rPr lang="pl-PL" dirty="0" smtClean="0"/>
              <a:t>Sunčeva energija se predaje transportnom fluidu koji cirkulira cijevima koje oblažu </a:t>
            </a:r>
            <a:r>
              <a:rPr lang="pl-PL" dirty="0" smtClean="0"/>
              <a:t>toranj</a:t>
            </a:r>
          </a:p>
          <a:p>
            <a:r>
              <a:rPr lang="pl-PL" dirty="0" smtClean="0"/>
              <a:t>Temperatura </a:t>
            </a:r>
            <a:r>
              <a:rPr lang="pl-PL" dirty="0" smtClean="0"/>
              <a:t>transportnog fluida u tornju se može podići na </a:t>
            </a:r>
            <a:r>
              <a:rPr lang="pl-PL" dirty="0" smtClean="0">
                <a:effectLst>
                  <a:outerShdw blurRad="38100" dist="38100" dir="2700000" algn="tl">
                    <a:srgbClr val="000000">
                      <a:alpha val="43137"/>
                    </a:srgbClr>
                  </a:outerShdw>
                </a:effectLst>
              </a:rPr>
              <a:t>1700K ili </a:t>
            </a:r>
            <a:r>
              <a:rPr lang="pl-PL" dirty="0" smtClean="0">
                <a:effectLst>
                  <a:outerShdw blurRad="38100" dist="38100" dir="2700000" algn="tl">
                    <a:srgbClr val="000000">
                      <a:alpha val="43137"/>
                    </a:srgbClr>
                  </a:outerShdw>
                </a:effectLst>
              </a:rPr>
              <a:t>više</a:t>
            </a:r>
          </a:p>
          <a:p>
            <a:r>
              <a:rPr lang="pl-PL" dirty="0" smtClean="0"/>
              <a:t>Dio </a:t>
            </a:r>
            <a:r>
              <a:rPr lang="pl-PL" dirty="0" smtClean="0"/>
              <a:t>zagrijanog transportnog fluida se vodi u parogenerator  za proizvodnju pare za turbinski ciklus, a dio u postrojenje za akumulaciju toplinske </a:t>
            </a:r>
            <a:r>
              <a:rPr lang="pl-PL" dirty="0" smtClean="0"/>
              <a:t>energije</a:t>
            </a:r>
          </a:p>
          <a:p>
            <a:r>
              <a:rPr lang="pl-PL" dirty="0" smtClean="0"/>
              <a:t>Parametri </a:t>
            </a:r>
            <a:r>
              <a:rPr lang="pl-PL" dirty="0" smtClean="0"/>
              <a:t>pare koji se postižu u takvom postrojenju, kao i učinkovitost toplinskog kružnog procesa, </a:t>
            </a:r>
            <a:r>
              <a:rPr lang="pl-PL" dirty="0" smtClean="0">
                <a:effectLst>
                  <a:outerShdw blurRad="38100" dist="38100" dir="2700000" algn="tl">
                    <a:srgbClr val="000000">
                      <a:alpha val="43137"/>
                    </a:srgbClr>
                  </a:outerShdw>
                </a:effectLst>
              </a:rPr>
              <a:t>kompatibilni su s klasičnim termoelektranama i nuklearnim </a:t>
            </a:r>
            <a:r>
              <a:rPr lang="pl-PL" dirty="0" smtClean="0">
                <a:effectLst>
                  <a:outerShdw blurRad="38100" dist="38100" dir="2700000" algn="tl">
                    <a:srgbClr val="000000">
                      <a:alpha val="43137"/>
                    </a:srgbClr>
                  </a:outerShdw>
                </a:effectLst>
              </a:rPr>
              <a:t>elektranama</a:t>
            </a:r>
            <a:endParaRPr lang="hr-HR" dirty="0" smtClean="0"/>
          </a:p>
          <a:p>
            <a:endParaRPr lang="hr-H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5786454"/>
            <a:ext cx="8186766" cy="538146"/>
          </a:xfrm>
        </p:spPr>
        <p:txBody>
          <a:bodyPr/>
          <a:lstStyle/>
          <a:p>
            <a:r>
              <a:rPr lang="hr-HR" dirty="0" smtClean="0">
                <a:effectLst>
                  <a:outerShdw blurRad="38100" dist="38100" dir="2700000" algn="tl">
                    <a:srgbClr val="000000">
                      <a:alpha val="43137"/>
                    </a:srgbClr>
                  </a:outerShdw>
                </a:effectLst>
              </a:rPr>
              <a:t>Sunčeva elektrana “Solar One”</a:t>
            </a:r>
            <a:endParaRPr lang="hr-HR"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1071538" y="214290"/>
            <a:ext cx="6858016" cy="544561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484</TotalTime>
  <Words>1255</Words>
  <Application>Microsoft Office PowerPoint</Application>
  <PresentationFormat>On-screen Show (4:3)</PresentationFormat>
  <Paragraphs>117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Aditivni izvori energije u elektroenergetici </vt:lpstr>
      <vt:lpstr>Što su aditivni izvori nergije?</vt:lpstr>
      <vt:lpstr>Slide 3</vt:lpstr>
      <vt:lpstr>Sunčeva energija u elektroenergetici</vt:lpstr>
      <vt:lpstr>Slide 5</vt:lpstr>
      <vt:lpstr>Slide 6</vt:lpstr>
      <vt:lpstr>Slide 7</vt:lpstr>
      <vt:lpstr>Slide 8</vt:lpstr>
      <vt:lpstr>Slide 9</vt:lpstr>
      <vt:lpstr>Slide 10</vt:lpstr>
      <vt:lpstr>Slide 11</vt:lpstr>
      <vt:lpstr>Slide 12</vt:lpstr>
      <vt:lpstr>Slide 13</vt:lpstr>
      <vt:lpstr>Slide 14</vt:lpstr>
      <vt:lpstr>Slide 15</vt:lpstr>
      <vt:lpstr>Korištenje energije vjetra u elektroenergetici</vt:lpstr>
      <vt:lpstr>Slide 17</vt:lpstr>
      <vt:lpstr>Slide 18</vt:lpstr>
      <vt:lpstr>Slide 19</vt:lpstr>
      <vt:lpstr>Primjena biomasa u elektroenergetici</vt:lpstr>
      <vt:lpstr>Slide 21</vt:lpstr>
      <vt:lpstr>Slide 22</vt:lpstr>
      <vt:lpstr>Slide 23</vt:lpstr>
      <vt:lpstr>Korištenje geotermalne energije</vt:lpstr>
      <vt:lpstr>Slide 25</vt:lpstr>
      <vt:lpstr>Slide 26</vt:lpstr>
      <vt:lpstr>The end</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Aditivni izvori energije u elektroenergetici</dc:title>
  <dc:creator>Matijak</dc:creator>
  <cp:lastModifiedBy>matijak</cp:lastModifiedBy>
  <cp:revision>38</cp:revision>
  <dcterms:created xsi:type="dcterms:W3CDTF">2012-05-10T19:52:29Z</dcterms:created>
  <dcterms:modified xsi:type="dcterms:W3CDTF">2012-05-22T15:22:23Z</dcterms:modified>
</cp:coreProperties>
</file>