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1" r:id="rId10"/>
    <p:sldId id="262" r:id="rId11"/>
    <p:sldId id="268" r:id="rId12"/>
    <p:sldId id="269" r:id="rId13"/>
    <p:sldId id="270" r:id="rId14"/>
    <p:sldId id="263" r:id="rId15"/>
    <p:sldId id="271" r:id="rId16"/>
    <p:sldId id="272" r:id="rId17"/>
    <p:sldId id="273" r:id="rId18"/>
    <p:sldId id="283" r:id="rId19"/>
    <p:sldId id="282" r:id="rId20"/>
    <p:sldId id="281" r:id="rId21"/>
    <p:sldId id="274" r:id="rId22"/>
    <p:sldId id="275" r:id="rId23"/>
    <p:sldId id="276" r:id="rId24"/>
    <p:sldId id="264" r:id="rId25"/>
    <p:sldId id="277" r:id="rId26"/>
    <p:sldId id="278" r:id="rId27"/>
    <p:sldId id="279" r:id="rId28"/>
    <p:sldId id="280" r:id="rId29"/>
    <p:sldId id="284" r:id="rId3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133E94-4FCB-48F4-841B-C704A574D4B2}" type="datetimeFigureOut">
              <a:rPr lang="hr-HR" smtClean="0"/>
              <a:t>20.5.2011.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F34398-5454-4136-AD7C-378BA2AA9444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Premještanje poziva u IP telefoniji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Domagoj Kenda</a:t>
            </a:r>
            <a:endParaRPr lang="hr-HR" i="1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Voditelj:</a:t>
            </a:r>
            <a:r>
              <a:rPr lang="hr-HR" i="1" dirty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Dragan Jevtić</a:t>
            </a:r>
            <a:endParaRPr lang="hr-HR" i="1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89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Tri vrste VoiP sustava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7467600" cy="3024336"/>
          </a:xfrm>
        </p:spPr>
        <p:txBody>
          <a:bodyPr/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pl-PL" sz="2800" b="1" dirty="0" smtClean="0"/>
              <a:t>„PC to PC” telefoniranje</a:t>
            </a:r>
            <a:endParaRPr lang="hr-HR" sz="2800" dirty="0" smtClean="0"/>
          </a:p>
          <a:p>
            <a:r>
              <a:rPr lang="pl-PL" b="1" dirty="0" smtClean="0"/>
              <a:t>„PC </a:t>
            </a:r>
            <a:r>
              <a:rPr lang="pl-PL" b="1" dirty="0"/>
              <a:t>to </a:t>
            </a:r>
            <a:r>
              <a:rPr lang="pl-PL" b="1" dirty="0" smtClean="0"/>
              <a:t>Phone”  telefoniranje</a:t>
            </a:r>
          </a:p>
          <a:p>
            <a:r>
              <a:rPr lang="pl-PL" b="1" dirty="0" smtClean="0"/>
              <a:t>„Phone </a:t>
            </a:r>
            <a:r>
              <a:rPr lang="pl-PL" b="1" dirty="0"/>
              <a:t>to </a:t>
            </a:r>
            <a:r>
              <a:rPr lang="pl-PL" b="1" dirty="0" smtClean="0"/>
              <a:t>Phone” </a:t>
            </a:r>
            <a:r>
              <a:rPr lang="pl-PL" b="1" dirty="0"/>
              <a:t>telefoniranje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65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„PC to PC” telefoniranje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Moramo posjedovati najmanje dva računala</a:t>
            </a:r>
          </a:p>
          <a:p>
            <a:r>
              <a:rPr lang="hr-HR" dirty="0" smtClean="0"/>
              <a:t>Zatim moramo imati neki program za obavljanje razgovora (Netmeeting, Skype itd.)</a:t>
            </a:r>
          </a:p>
          <a:p>
            <a:r>
              <a:rPr lang="hr-HR" dirty="0" smtClean="0"/>
              <a:t>Moguće ostvariti videokonferenciju</a:t>
            </a:r>
            <a:endParaRPr lang="hr-HR" dirty="0"/>
          </a:p>
        </p:txBody>
      </p:sp>
      <p:pic>
        <p:nvPicPr>
          <p:cNvPr id="2050" name="Picture 2" descr="C:\Users\domagoj\Desktop\netmeeting_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2489636" cy="229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magoj\Desktop\sky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3933056"/>
            <a:ext cx="2489636" cy="227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3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„PC to Phone ” telefoniranje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Koristimo net to phone programe</a:t>
            </a:r>
          </a:p>
          <a:p>
            <a:endParaRPr lang="hr-HR" dirty="0" smtClean="0"/>
          </a:p>
          <a:p>
            <a:r>
              <a:rPr lang="pl-PL" dirty="0"/>
              <a:t>Komunikacijski program pretvoriti će glas u digitalni zapis, a glas će se sintetizirati na poslužitelju davatelja te internet usluge.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29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„Phone to Phone” telefoniranje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Nisu potrebni komunikacijski programi</a:t>
            </a:r>
          </a:p>
          <a:p>
            <a:pPr lvl="1"/>
            <a:r>
              <a:rPr lang="hr-HR" dirty="0" smtClean="0"/>
              <a:t>Davatelj usluge ih je ugradio u telefon</a:t>
            </a:r>
          </a:p>
          <a:p>
            <a:r>
              <a:rPr lang="hr-HR" dirty="0" smtClean="0"/>
              <a:t>Nije potrebno imati poseban VoiP telefon, ako postoji komunikacijski program na telefonu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44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Protokoli i standardi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Kako bi proizvodi i oprema različitih proizvođača bili međusobno kompatabilni standarizacijska tijela donijela su više standarda za VoiP </a:t>
            </a:r>
            <a:r>
              <a:rPr lang="pl-PL" sz="2400" dirty="0" smtClean="0"/>
              <a:t>komunikaciju</a:t>
            </a:r>
          </a:p>
          <a:p>
            <a:pPr marL="36576" indent="0">
              <a:buNone/>
            </a:pPr>
            <a:r>
              <a:rPr lang="pl-PL" sz="2400" dirty="0" smtClean="0"/>
              <a:t> </a:t>
            </a:r>
          </a:p>
          <a:p>
            <a:r>
              <a:rPr lang="pl-PL" sz="2400" dirty="0"/>
              <a:t>Najpoznatiji i najrasprostranjeniji su H.323 standard  i Session Initiation </a:t>
            </a:r>
            <a:r>
              <a:rPr lang="pl-PL" sz="2400" dirty="0" smtClean="0"/>
              <a:t>Protocol</a:t>
            </a:r>
          </a:p>
          <a:p>
            <a:endParaRPr lang="pl-PL" sz="2400" dirty="0" smtClean="0"/>
          </a:p>
          <a:p>
            <a:r>
              <a:rPr lang="pl-PL" sz="2400" dirty="0" smtClean="0"/>
              <a:t>Mi ćemo obraditi H.232 protokol</a:t>
            </a:r>
          </a:p>
        </p:txBody>
      </p:sp>
    </p:spTree>
    <p:extLst>
      <p:ext uri="{BB962C8B-B14F-4D97-AF65-F5344CB8AC3E}">
        <p14:creationId xmlns:p14="http://schemas.microsoft.com/office/powerpoint/2010/main" val="34413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H.323 Protokol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H.323 je skup protokola specificiran od ITU udruge koji definira multimedijsku komunikaciju preko lokalnih računalnih mreža uz pretpostavku da nema zajamčene kvalitete </a:t>
            </a:r>
            <a:r>
              <a:rPr lang="hr-HR" dirty="0" smtClean="0"/>
              <a:t>usluge.</a:t>
            </a:r>
          </a:p>
          <a:p>
            <a:r>
              <a:rPr lang="hr-HR" dirty="0" smtClean="0"/>
              <a:t>Prva verzija 1996. god, konačna 1998. god.</a:t>
            </a:r>
          </a:p>
          <a:p>
            <a:r>
              <a:rPr lang="hr-HR" dirty="0" smtClean="0"/>
              <a:t>Odlikuju ga sigurnost i kontrola pristupa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88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48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Proces uspostave poziva H.323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domagoj\Desktop\gatekeeper_con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81487"/>
            <a:ext cx="840205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5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H.323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36912"/>
          </a:xfrm>
        </p:spPr>
        <p:txBody>
          <a:bodyPr/>
          <a:lstStyle/>
          <a:p>
            <a:r>
              <a:rPr lang="hr-HR" dirty="0"/>
              <a:t>Sastoji se od terminala, gateway-a, gatekeeper-a te </a:t>
            </a:r>
            <a:r>
              <a:rPr lang="hr-HR" dirty="0" smtClean="0"/>
              <a:t>MCU-a (Multiple Control Unit) </a:t>
            </a:r>
            <a:endParaRPr lang="hr-HR" dirty="0"/>
          </a:p>
          <a:p>
            <a:endParaRPr lang="hr-HR" dirty="0"/>
          </a:p>
        </p:txBody>
      </p:sp>
      <p:pic>
        <p:nvPicPr>
          <p:cNvPr id="4099" name="Picture 3" descr="C:\Users\domagoj\Desktop\5d913aaa02f6c807a4910331855eccbd_12679668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22286"/>
            <a:ext cx="8296866" cy="309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H.323 - Terminal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Terminal predstavlja osnovni i obvezni dio H.323 mreže. On uspostavlja izravnu komunikaciju dva terminala bez pomoći drugih elemenata H.323 mreže. </a:t>
            </a:r>
            <a:endParaRPr lang="hr-HR" sz="2400" dirty="0" smtClean="0"/>
          </a:p>
          <a:p>
            <a:r>
              <a:rPr lang="hr-HR" sz="2400" dirty="0" smtClean="0"/>
              <a:t>Osim </a:t>
            </a:r>
            <a:r>
              <a:rPr lang="hr-HR" sz="2400" dirty="0"/>
              <a:t>komunikacije s drugim terminalom, terminal H.323 mreže može komunicirati i sa H.323 pristupnikom ili jedinicom za upravljanje višestranom konferencijom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813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H.323 - gateway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Funkcija gateway-a je prevođenje signalizacijskih protokola ( kao H.450 protokola koji je nama posebno bitan), načina prijenosa i kodiranja. Iako nije obvezan element H.323 mreže, pomoću gateway-a omogućuje se međusobna komunikacija korisnika različitih tehnologija. </a:t>
            </a:r>
            <a:endParaRPr lang="hr-HR" sz="2400" dirty="0" smtClean="0"/>
          </a:p>
          <a:p>
            <a:r>
              <a:rPr lang="hr-HR" sz="2400" dirty="0" smtClean="0"/>
              <a:t>On </a:t>
            </a:r>
            <a:r>
              <a:rPr lang="hr-HR" sz="2400" dirty="0"/>
              <a:t>kodira signalizacijske tokove i pretvorbu medijskih tokova, što uključuje uspostavu, promjene i raskid veze između medijskih tokova u PSTN-u i IP mreži za vrijeme trajanja poziva.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20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/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ISDN tehnologija</a:t>
            </a:r>
          </a:p>
          <a:p>
            <a:r>
              <a:rPr lang="hr-HR" dirty="0" smtClean="0"/>
              <a:t>VoiP telefonija</a:t>
            </a:r>
          </a:p>
          <a:p>
            <a:r>
              <a:rPr lang="hr-HR" dirty="0" smtClean="0"/>
              <a:t>Usporedba klasične i IP telefonije</a:t>
            </a:r>
          </a:p>
          <a:p>
            <a:r>
              <a:rPr lang="hr-HR" dirty="0" smtClean="0"/>
              <a:t>Tri vrste VoiP sustava</a:t>
            </a:r>
          </a:p>
          <a:p>
            <a:r>
              <a:rPr lang="hr-HR" dirty="0" smtClean="0"/>
              <a:t>Protokoli i standardi</a:t>
            </a:r>
          </a:p>
          <a:p>
            <a:r>
              <a:rPr lang="hr-HR" dirty="0" smtClean="0"/>
              <a:t>Dodatne usluge protokola H.450.3</a:t>
            </a:r>
          </a:p>
          <a:p>
            <a:pPr lvl="1"/>
            <a:r>
              <a:rPr lang="hr-HR" dirty="0" smtClean="0"/>
              <a:t>Premještanje poziva	</a:t>
            </a:r>
            <a:r>
              <a:rPr lang="hr-H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296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Građa H.323 - Gatekeeper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Gatekeeper pretvara podržane formate adresa krajnjih komunikacijskih točaka u njihove prenosive adrese te upravlja resursima H.323 mreže tako što ima mogućnost onemogućiti neovlašteno uspostavljanje H.323 poziva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 </a:t>
            </a:r>
            <a:r>
              <a:rPr lang="hr-HR" sz="2400" dirty="0"/>
              <a:t>On isključivo terminalima dozvoljava uspostavljanje poziva i korištenje resursa mreže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0820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Svojstva H.323 protokola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standardna kompresija/dekompresija,</a:t>
            </a:r>
          </a:p>
          <a:p>
            <a:pPr lvl="0"/>
            <a:r>
              <a:rPr lang="hr-HR" dirty="0"/>
              <a:t>povezivanje različite opreme,</a:t>
            </a:r>
          </a:p>
          <a:p>
            <a:pPr lvl="0"/>
            <a:r>
              <a:rPr lang="hr-HR" dirty="0"/>
              <a:t>neovisnost o mreži,</a:t>
            </a:r>
          </a:p>
          <a:p>
            <a:pPr lvl="0"/>
            <a:r>
              <a:rPr lang="hr-HR" dirty="0"/>
              <a:t>neovisnost o opremi i aplikaciji,</a:t>
            </a:r>
          </a:p>
          <a:p>
            <a:pPr lvl="0"/>
            <a:r>
              <a:rPr lang="hr-HR" dirty="0"/>
              <a:t>podrška za konferencijsku vezu,</a:t>
            </a:r>
          </a:p>
          <a:p>
            <a:pPr lvl="0"/>
            <a:r>
              <a:rPr lang="hr-HR" dirty="0"/>
              <a:t>nadzor mreže,</a:t>
            </a:r>
          </a:p>
          <a:p>
            <a:pPr lvl="0"/>
            <a:r>
              <a:rPr lang="hr-HR" dirty="0"/>
              <a:t>podrška za komunikaciju s više krajnjih točaka.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50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Kategorije koje standard obrađuje: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/>
              <a:t>transport govora i slike u realnom vremenu,</a:t>
            </a:r>
          </a:p>
          <a:p>
            <a:pPr lvl="0"/>
            <a:r>
              <a:rPr lang="hr-HR" dirty="0"/>
              <a:t>transport tekstualnih poruka,</a:t>
            </a:r>
          </a:p>
          <a:p>
            <a:pPr lvl="0"/>
            <a:r>
              <a:rPr lang="hr-HR" dirty="0"/>
              <a:t>kontrole kvalitete veze,</a:t>
            </a:r>
          </a:p>
          <a:p>
            <a:pPr lvl="0"/>
            <a:r>
              <a:rPr lang="hr-HR" dirty="0"/>
              <a:t>kompresiju govora i slike,</a:t>
            </a:r>
          </a:p>
          <a:p>
            <a:pPr lvl="0"/>
            <a:r>
              <a:rPr lang="hr-HR" dirty="0"/>
              <a:t>potiskivanje tišine,</a:t>
            </a:r>
          </a:p>
          <a:p>
            <a:pPr lvl="0"/>
            <a:r>
              <a:rPr lang="hr-HR" dirty="0"/>
              <a:t>uspostavu veze, autorizacija, registracija,</a:t>
            </a:r>
          </a:p>
          <a:p>
            <a:pPr lvl="0"/>
            <a:r>
              <a:rPr lang="hr-HR" dirty="0"/>
              <a:t>definiciju međudjelovanja mreža.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90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Protokoli unutar H.323 protokola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529264" cy="4857403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hr-HR" sz="2800" dirty="0"/>
              <a:t>H.225 – koristi se između H.323 i gatekeepera kao provider adrese i potvrda kontrolnih servisa.</a:t>
            </a:r>
          </a:p>
          <a:p>
            <a:pPr lvl="1"/>
            <a:r>
              <a:rPr lang="hr-HR" sz="2800" dirty="0"/>
              <a:t>H.245 – kontrolni protokol za multimedijsku komunikaciju;  opisuje poruke i procedure koje se koriste za izmjenu kompatabilnosti komunikacije te otvara i zatvara logičke kanale zvuka, slike i podataka.</a:t>
            </a:r>
          </a:p>
          <a:p>
            <a:pPr lvl="1"/>
            <a:r>
              <a:rPr lang="hr-HR" sz="2800" dirty="0"/>
              <a:t>H.235 – predstavlja protokol koji osigurava sigurnost unutar H.323, a uključuje signalizacijsku sigurnost te multimedijsku sigurnost.</a:t>
            </a:r>
          </a:p>
          <a:p>
            <a:pPr lvl="1"/>
            <a:r>
              <a:rPr lang="hr-HR" sz="2800" dirty="0"/>
              <a:t>H.239 – predstavlja protokol za dvostruki tok videokonferencija, uglavnom jedan za živi prijenos, a drugi za obične fotografije.</a:t>
            </a:r>
          </a:p>
          <a:p>
            <a:pPr lvl="1"/>
            <a:r>
              <a:rPr lang="hr-HR" sz="2800" dirty="0"/>
              <a:t>H.450 – protokol u kojem se nalazi Call Deflection koji mi obrađujemo u ovom seminaru, a općenito predstavlja skup raznih dodatnih usluga koje su dostupne u VoiP telefoniji</a:t>
            </a:r>
          </a:p>
          <a:p>
            <a:pPr lvl="1"/>
            <a:r>
              <a:rPr lang="hr-HR" sz="2800" dirty="0"/>
              <a:t>H.460 – protokol koji obuhvaća mnoge ostale protokole kao što su prevoditelj internet adresa te inicijalizacija Firewall-a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04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1426170"/>
          </a:xfrm>
        </p:spPr>
        <p:txBody>
          <a:bodyPr>
            <a:normAutofit fontScale="90000"/>
          </a:bodyPr>
          <a:lstStyle/>
          <a:p>
            <a:r>
              <a:rPr lang="hr-HR" dirty="0"/>
              <a:t>Dodatne usluge protokola H.450.3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opisuje proceduralne i signalizacijske portokole za skretanje poziva u H.323 mreži.</a:t>
            </a:r>
          </a:p>
          <a:p>
            <a:r>
              <a:rPr lang="hr-HR" dirty="0" smtClean="0"/>
              <a:t>4 dodatne usluge:</a:t>
            </a:r>
          </a:p>
          <a:p>
            <a:pPr lvl="1"/>
            <a:r>
              <a:rPr lang="hr-HR" dirty="0"/>
              <a:t>Call Forwarding Unconditional (SS-CFU) </a:t>
            </a:r>
            <a:endParaRPr lang="hr-HR" dirty="0" smtClean="0"/>
          </a:p>
          <a:p>
            <a:pPr lvl="1"/>
            <a:r>
              <a:rPr lang="hr-HR" dirty="0"/>
              <a:t>Call Forwarding Busy (SS- CFB) </a:t>
            </a:r>
            <a:endParaRPr lang="hr-HR" dirty="0" smtClean="0"/>
          </a:p>
          <a:p>
            <a:pPr lvl="1"/>
            <a:r>
              <a:rPr lang="hr-HR" dirty="0"/>
              <a:t>Call Forwarding No Reply (SS-CFNR) </a:t>
            </a:r>
            <a:endParaRPr lang="hr-HR" dirty="0" smtClean="0"/>
          </a:p>
          <a:p>
            <a:pPr lvl="1"/>
            <a:r>
              <a:rPr lang="hr-HR" dirty="0"/>
              <a:t>Call Deflection (SS-CD) </a:t>
            </a:r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/>
              <a:t>To su sve usluge koje se aktiviraju za vrijeme uspostave poziva ili započetog poziva te omogućuju promjenu lokacije gdje će poziv biti upućen. </a:t>
            </a:r>
          </a:p>
        </p:txBody>
      </p:sp>
    </p:spTree>
    <p:extLst>
      <p:ext uri="{BB962C8B-B14F-4D97-AF65-F5344CB8AC3E}">
        <p14:creationId xmlns:p14="http://schemas.microsoft.com/office/powerpoint/2010/main" val="3616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Usluga premještanja poziva</a:t>
            </a:r>
            <a:br>
              <a:rPr lang="hr-HR" dirty="0" smtClean="0"/>
            </a:br>
            <a:r>
              <a:rPr lang="hr-HR" dirty="0" smtClean="0"/>
              <a:t>(eng. Call deflection)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Dodatna usluga preusmjeravanja poziva predstavlja automatsko preusmjeravanje poziva od jedne završne točke (endpoint) prema drugoj završnoj točci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/>
              <a:t>U usluzi premještanja poziva postoje tri komunikacijske </a:t>
            </a:r>
            <a:r>
              <a:rPr lang="hr-HR" dirty="0" smtClean="0"/>
              <a:t>točke:</a:t>
            </a:r>
          </a:p>
          <a:p>
            <a:pPr lvl="1"/>
            <a:r>
              <a:rPr lang="hr-HR" sz="2400" dirty="0"/>
              <a:t>originating </a:t>
            </a:r>
            <a:r>
              <a:rPr lang="hr-HR" sz="2400" dirty="0" smtClean="0"/>
              <a:t>gateway – odakle poziv dolazi</a:t>
            </a:r>
          </a:p>
          <a:p>
            <a:pPr lvl="1"/>
            <a:r>
              <a:rPr lang="hr-HR" sz="2400" dirty="0"/>
              <a:t>deflecting </a:t>
            </a:r>
            <a:r>
              <a:rPr lang="hr-HR" sz="2400" dirty="0" smtClean="0"/>
              <a:t>gateway – točka skretanja poziva</a:t>
            </a:r>
          </a:p>
          <a:p>
            <a:pPr lvl="1"/>
            <a:r>
              <a:rPr lang="hr-HR" sz="2400" dirty="0"/>
              <a:t>deflecting-to </a:t>
            </a:r>
            <a:r>
              <a:rPr lang="hr-HR" sz="2400" dirty="0" smtClean="0"/>
              <a:t>gateway – prihvatna točka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343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Usluga premještanja poziva </a:t>
            </a:r>
            <a:br>
              <a:rPr lang="hr-HR" dirty="0" smtClean="0"/>
            </a:br>
            <a:r>
              <a:rPr lang="hr-HR" dirty="0" smtClean="0"/>
              <a:t>(engl. Call Deflection)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Pozivi će se skretati pomoću komande koja se izvorno naziva „reroute invoke“. </a:t>
            </a:r>
            <a:endParaRPr lang="hr-HR" dirty="0" smtClean="0"/>
          </a:p>
          <a:p>
            <a:pPr lvl="1"/>
            <a:r>
              <a:rPr lang="hr-HR" dirty="0"/>
              <a:t>Ona omogućuje korisniku unos određenih znamenaka kako bi mogli skrenuti poziv na govornu poštu.</a:t>
            </a:r>
          </a:p>
        </p:txBody>
      </p:sp>
    </p:spTree>
    <p:extLst>
      <p:ext uri="{BB962C8B-B14F-4D97-AF65-F5344CB8AC3E}">
        <p14:creationId xmlns:p14="http://schemas.microsoft.com/office/powerpoint/2010/main" val="35168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Premještanje poziva u ISDN telefoskim sustavima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Premještanje poziva u ISDn telefoniji nije implementirano u H.323 protokolu </a:t>
            </a:r>
            <a:r>
              <a:rPr lang="pl-PL" sz="2400" dirty="0" smtClean="0"/>
              <a:t>kao </a:t>
            </a:r>
            <a:r>
              <a:rPr lang="pl-PL" sz="2400" dirty="0"/>
              <a:t>što smo to do sada imali vidjeti, nego u mapi Redirection Information (RDI). </a:t>
            </a:r>
            <a:endParaRPr lang="pl-PL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32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Map Redirection Information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070511"/>
              </p:ext>
            </p:extLst>
          </p:nvPr>
        </p:nvGraphicFramePr>
        <p:xfrm>
          <a:off x="539552" y="1340768"/>
          <a:ext cx="7920880" cy="5328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4416"/>
                <a:gridCol w="4006464"/>
              </a:tblGrid>
              <a:tr h="9255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ISDN Reason for Redirection</a:t>
                      </a:r>
                      <a:endParaRPr lang="hr-H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GTD Original Redirection Reason (orr) and Redirection Reason (rr)</a:t>
                      </a:r>
                      <a:endParaRPr lang="hr-H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b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 dirty="0">
                          <a:effectLst/>
                        </a:rPr>
                        <a:t>0—nepoznati</a:t>
                      </a:r>
                      <a:endParaRPr lang="hr-H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u—unknown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1—call forward busy or called DTE busy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1—user busy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 dirty="0">
                          <a:effectLst/>
                        </a:rPr>
                        <a:t>2—call forwarding no reply</a:t>
                      </a:r>
                      <a:endParaRPr lang="hr-H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2—no reply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4—call deflection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4—deflection during alerting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5—call deflection immediate response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5—call deflection immediate response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9—called DTE out of order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2—no reply (best fit)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10—call forwarding by the called DTE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5—call deflection immediate response (best fit)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13—call transfer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5—call deflection immediate response (best fit)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>
                          <a:effectLst/>
                        </a:rPr>
                        <a:t>14—call pickup</a:t>
                      </a:r>
                      <a:endParaRPr lang="hr-HR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5—call deflection immediate response (best fit)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  <a:tr h="440305"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200" dirty="0">
                          <a:effectLst/>
                        </a:rPr>
                        <a:t>15—call forwarding unconditional</a:t>
                      </a:r>
                      <a:endParaRPr lang="hr-HR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75"/>
                        </a:spcBef>
                        <a:spcAft>
                          <a:spcPts val="450"/>
                        </a:spcAft>
                      </a:pPr>
                      <a:r>
                        <a:rPr lang="hr-HR" sz="1400" dirty="0">
                          <a:solidFill>
                            <a:schemeClr val="tx1"/>
                          </a:solidFill>
                          <a:effectLst/>
                        </a:rPr>
                        <a:t>3—unconditional</a:t>
                      </a:r>
                      <a:endParaRPr lang="hr-H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12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marL="36576" indent="0">
              <a:buNone/>
            </a:pPr>
            <a:r>
              <a:rPr lang="hr-HR" sz="5400" smtClean="0"/>
              <a:t>   HVALA </a:t>
            </a:r>
            <a:r>
              <a:rPr lang="hr-HR" sz="5400" dirty="0" smtClean="0"/>
              <a:t>NA PAŽNJI!!!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15846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ISDN je zastario te se sve manje koristi</a:t>
            </a:r>
          </a:p>
          <a:p>
            <a:r>
              <a:rPr lang="hr-HR" sz="2000" dirty="0" smtClean="0"/>
              <a:t>Naglim razvojem širokopojasnih brzih mreža dolazi do objedinjavanja podataka u jednu digitalnu mrežu</a:t>
            </a:r>
          </a:p>
          <a:p>
            <a:r>
              <a:rPr lang="hr-HR" sz="2000" dirty="0" smtClean="0"/>
              <a:t>Dolazi do pojave VoiP-a (Voice over internet Protocol-a)</a:t>
            </a:r>
          </a:p>
          <a:p>
            <a:pPr lvl="1"/>
            <a:r>
              <a:rPr lang="hr-HR" sz="2000" dirty="0" smtClean="0"/>
              <a:t>Omogućava digitalizaciju analognog signala</a:t>
            </a:r>
            <a:endParaRPr lang="hr-HR" sz="2000" dirty="0"/>
          </a:p>
          <a:p>
            <a:r>
              <a:rPr lang="hr-HR" sz="2000" dirty="0" smtClean="0"/>
              <a:t>VoiP objedinjuje razne dodatne usluge koje prije nisu bile dostupne korisniku i mi ćemo ih dodaknuti kako bi pokazali koje prednosti ima IP telefonija</a:t>
            </a:r>
          </a:p>
        </p:txBody>
      </p:sp>
    </p:spTree>
    <p:extLst>
      <p:ext uri="{BB962C8B-B14F-4D97-AF65-F5344CB8AC3E}">
        <p14:creationId xmlns:p14="http://schemas.microsoft.com/office/powerpoint/2010/main" val="230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ISDN tehnologija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ISDN (engl. Integrated Services Digital Network)</a:t>
            </a:r>
          </a:p>
          <a:p>
            <a:r>
              <a:rPr lang="hr-HR" dirty="0" smtClean="0"/>
              <a:t>Označava sustav digitalne telefonije s integriranim uslugama</a:t>
            </a:r>
          </a:p>
          <a:p>
            <a:r>
              <a:rPr lang="hr-HR" dirty="0" smtClean="0"/>
              <a:t>Kako bi ga koristili moramo nadograditi vlastiti telefonski sustav uređajem koji se zove ISDN 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03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ISDN tehnologija - ISDN 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Mrežni uređaj preko kojeg se odvija ISDN komunikacija</a:t>
            </a:r>
          </a:p>
          <a:p>
            <a:r>
              <a:rPr lang="hr-HR" sz="2400" dirty="0" smtClean="0"/>
              <a:t>Priključak za telefonsku mrežu + priključci za uređaje</a:t>
            </a:r>
          </a:p>
          <a:p>
            <a:r>
              <a:rPr lang="hr-HR" sz="2400" dirty="0" smtClean="0"/>
              <a:t>Uređaji sadrže 2 kanala :</a:t>
            </a:r>
          </a:p>
          <a:p>
            <a:pPr lvl="1"/>
            <a:r>
              <a:rPr lang="hr-HR" sz="2400" dirty="0" smtClean="0"/>
              <a:t>B kanal – prijenos podataka(64 Kbps)</a:t>
            </a:r>
          </a:p>
          <a:p>
            <a:pPr lvl="1"/>
            <a:r>
              <a:rPr lang="hr-HR" sz="2400" dirty="0" smtClean="0"/>
              <a:t>D kanal – prijenos podataka važnih za rad ISDN sustava</a:t>
            </a:r>
            <a:endParaRPr lang="hr-HR" sz="2400" dirty="0"/>
          </a:p>
        </p:txBody>
      </p:sp>
      <p:pic>
        <p:nvPicPr>
          <p:cNvPr id="1026" name="Picture 2" descr="C:\Users\domagoj\Desktop\ISDN_N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27571"/>
            <a:ext cx="381000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Dvije vrste ISDN tehnologije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147248" cy="3633267"/>
          </a:xfrm>
        </p:spPr>
        <p:txBody>
          <a:bodyPr/>
          <a:lstStyle/>
          <a:p>
            <a:r>
              <a:rPr lang="hr-HR" dirty="0" smtClean="0"/>
              <a:t>BRA (Basic Rate Acess) – Osnovni pristup</a:t>
            </a:r>
          </a:p>
          <a:p>
            <a:pPr lvl="1"/>
            <a:r>
              <a:rPr lang="hr-HR" dirty="0" smtClean="0"/>
              <a:t>2 B + 1 D kanal</a:t>
            </a:r>
          </a:p>
          <a:p>
            <a:r>
              <a:rPr lang="hr-HR" dirty="0" smtClean="0"/>
              <a:t>PRA (Primary Rate Acess) – Posebni pristup</a:t>
            </a:r>
          </a:p>
          <a:p>
            <a:pPr lvl="1"/>
            <a:r>
              <a:rPr lang="hr-HR" dirty="0" smtClean="0"/>
              <a:t>30 B + 1 D kanal</a:t>
            </a:r>
          </a:p>
        </p:txBody>
      </p:sp>
    </p:spTree>
    <p:extLst>
      <p:ext uri="{BB962C8B-B14F-4D97-AF65-F5344CB8AC3E}">
        <p14:creationId xmlns:p14="http://schemas.microsoft.com/office/powerpoint/2010/main" val="19175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VoiP telefonija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Predstavlja tehnologiju prijenosa glasa preko računalne mreže</a:t>
            </a:r>
          </a:p>
          <a:p>
            <a:r>
              <a:rPr lang="hr-HR" sz="2000" dirty="0" smtClean="0"/>
              <a:t>Prvi pokušaji uvođenja : 70-ih godina</a:t>
            </a:r>
          </a:p>
          <a:p>
            <a:r>
              <a:rPr lang="hr-HR" sz="2000" dirty="0" smtClean="0"/>
              <a:t>Klasične telefonske centrale više nisu potrebne, ulogu preuzima računalo</a:t>
            </a:r>
          </a:p>
          <a:p>
            <a:r>
              <a:rPr lang="hr-HR" sz="2000" dirty="0" smtClean="0"/>
              <a:t>Obavlja digitalizaciju analognog signala, kompresiju i kodiranje, segmentaciju u pakete i prijenos paketa do odredišta</a:t>
            </a:r>
          </a:p>
          <a:p>
            <a:r>
              <a:rPr lang="hr-HR" sz="2000" dirty="0" smtClean="0"/>
              <a:t>Omogućuje kvalitetniji govor, slanje podataka i slika i ostalo što prije nije bilo moguće</a:t>
            </a:r>
          </a:p>
          <a:p>
            <a:r>
              <a:rPr lang="hr-HR" sz="2000" dirty="0" smtClean="0"/>
              <a:t>Unaprijeđuje se svakoga dana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93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VoiP - Nedostaci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Može doći do kašnjenja ili gubitka podataka koji nose govor</a:t>
            </a:r>
          </a:p>
          <a:p>
            <a:r>
              <a:rPr lang="hr-HR" sz="2800" dirty="0" smtClean="0"/>
              <a:t>Moguća lošija kvaliteta govora u slučaju preopterećenja mreže</a:t>
            </a:r>
          </a:p>
          <a:p>
            <a:r>
              <a:rPr lang="hr-HR" sz="2800" dirty="0" smtClean="0"/>
              <a:t>Nemogućnost korištenja usluge ukoliko nema internetske mreže</a:t>
            </a:r>
          </a:p>
          <a:p>
            <a:r>
              <a:rPr lang="hr-HR" sz="2800" dirty="0" smtClean="0"/>
              <a:t>Mogućnost prisluškivanja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50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Usporedba klasične i IP telefonije</a:t>
            </a:r>
            <a:br>
              <a:rPr lang="hr-HR" dirty="0"/>
            </a:b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11560" y="1268760"/>
            <a:ext cx="4040188" cy="792088"/>
          </a:xfrm>
        </p:spPr>
        <p:txBody>
          <a:bodyPr/>
          <a:lstStyle/>
          <a:p>
            <a:r>
              <a:rPr lang="hr-HR" dirty="0" smtClean="0"/>
              <a:t>Klasična telefonija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860032" y="1196752"/>
            <a:ext cx="4041775" cy="838200"/>
          </a:xfrm>
        </p:spPr>
        <p:txBody>
          <a:bodyPr/>
          <a:lstStyle/>
          <a:p>
            <a:pPr algn="ctr"/>
            <a:r>
              <a:rPr lang="hr-HR" dirty="0" smtClean="0"/>
              <a:t>VoiP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95536" y="2276872"/>
            <a:ext cx="4040188" cy="3941763"/>
          </a:xfrm>
        </p:spPr>
        <p:txBody>
          <a:bodyPr/>
          <a:lstStyle/>
          <a:p>
            <a:pPr lvl="0"/>
            <a:r>
              <a:rPr lang="hr-HR" dirty="0"/>
              <a:t> koristi javnu telefonsku mrežu PSTN </a:t>
            </a:r>
          </a:p>
          <a:p>
            <a:pPr lvl="0"/>
            <a:r>
              <a:rPr lang="hr-HR" dirty="0"/>
              <a:t> veza se uspostavlja unaprijed</a:t>
            </a:r>
          </a:p>
          <a:p>
            <a:pPr lvl="0"/>
            <a:r>
              <a:rPr lang="hr-HR" dirty="0"/>
              <a:t> veza je stalno “zauzeta“</a:t>
            </a:r>
          </a:p>
          <a:p>
            <a:pPr lvl="0"/>
            <a:r>
              <a:rPr lang="hr-HR" dirty="0"/>
              <a:t> zahtjeva fiksnih 64Kbps</a:t>
            </a:r>
          </a:p>
          <a:p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16016" y="2204864"/>
            <a:ext cx="4041775" cy="3941763"/>
          </a:xfrm>
        </p:spPr>
        <p:txBody>
          <a:bodyPr/>
          <a:lstStyle/>
          <a:p>
            <a:pPr lvl="0"/>
            <a:r>
              <a:rPr lang="hr-HR" dirty="0"/>
              <a:t>koristi </a:t>
            </a:r>
            <a:r>
              <a:rPr lang="hr-HR" dirty="0" smtClean="0"/>
              <a:t>računalnu </a:t>
            </a:r>
            <a:r>
              <a:rPr lang="hr-HR" dirty="0"/>
              <a:t>mrežu</a:t>
            </a:r>
          </a:p>
          <a:p>
            <a:pPr lvl="0"/>
            <a:r>
              <a:rPr lang="hr-HR" dirty="0"/>
              <a:t> veza se ne uspostavlja unaprijed</a:t>
            </a:r>
          </a:p>
          <a:p>
            <a:pPr lvl="0"/>
            <a:r>
              <a:rPr lang="hr-HR" dirty="0"/>
              <a:t> paketi se šalju samo kad se priča</a:t>
            </a:r>
          </a:p>
          <a:p>
            <a:pPr lvl="0"/>
            <a:r>
              <a:rPr lang="hr-HR" dirty="0"/>
              <a:t> zahtjeva manju pojasnu širinu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86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267</TotalTime>
  <Words>1218</Words>
  <Application>Microsoft Office PowerPoint</Application>
  <PresentationFormat>On-screen Show (4:3)</PresentationFormat>
  <Paragraphs>165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Technic</vt:lpstr>
      <vt:lpstr>Premještanje poziva u IP telefoniji</vt:lpstr>
      <vt:lpstr>Sadržaj</vt:lpstr>
      <vt:lpstr>Uvod</vt:lpstr>
      <vt:lpstr>ISDN tehnologija</vt:lpstr>
      <vt:lpstr>ISDN tehnologija - ISDN NT</vt:lpstr>
      <vt:lpstr>Dvije vrste ISDN tehnologije</vt:lpstr>
      <vt:lpstr>VoiP telefonija</vt:lpstr>
      <vt:lpstr>VoiP - Nedostaci</vt:lpstr>
      <vt:lpstr>Usporedba klasične i IP telefonije </vt:lpstr>
      <vt:lpstr>Tri vrste VoiP sustava </vt:lpstr>
      <vt:lpstr>„PC to PC” telefoniranje </vt:lpstr>
      <vt:lpstr>„PC to Phone ” telefoniranje</vt:lpstr>
      <vt:lpstr>„Phone to Phone” telefoniranje</vt:lpstr>
      <vt:lpstr>Protokoli i standardi </vt:lpstr>
      <vt:lpstr>H.323 Protokol</vt:lpstr>
      <vt:lpstr>Proces uspostave poziva H.323</vt:lpstr>
      <vt:lpstr>Građa H.323</vt:lpstr>
      <vt:lpstr>Građa H.323 - Terminal</vt:lpstr>
      <vt:lpstr>Građa H.323 - gateway</vt:lpstr>
      <vt:lpstr>Građa H.323 - Gatekeeper</vt:lpstr>
      <vt:lpstr>Svojstva H.323 protokola</vt:lpstr>
      <vt:lpstr>Kategorije koje standard obrađuje:</vt:lpstr>
      <vt:lpstr>Protokoli unutar H.323 protokola</vt:lpstr>
      <vt:lpstr>Dodatne usluge protokola H.450.3 </vt:lpstr>
      <vt:lpstr>Usluga premještanja poziva (eng. Call deflection)</vt:lpstr>
      <vt:lpstr>Usluga premještanja poziva  (engl. Call Deflection)</vt:lpstr>
      <vt:lpstr>Premještanje poziva u ISDN telefoskim sustavima</vt:lpstr>
      <vt:lpstr>Map Redirection Information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domagoj</dc:creator>
  <cp:lastModifiedBy>domagoj</cp:lastModifiedBy>
  <cp:revision>18</cp:revision>
  <dcterms:created xsi:type="dcterms:W3CDTF">2011-05-02T19:02:56Z</dcterms:created>
  <dcterms:modified xsi:type="dcterms:W3CDTF">2011-05-20T15:15:56Z</dcterms:modified>
</cp:coreProperties>
</file>