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62" r:id="rId5"/>
    <p:sldId id="260" r:id="rId6"/>
    <p:sldId id="263" r:id="rId7"/>
    <p:sldId id="261" r:id="rId8"/>
    <p:sldId id="266" r:id="rId9"/>
    <p:sldId id="267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lo\Desktop\rez_slike_algoritmi\zr-rezultati\predodre&#273;eno\heuristika\karlo\obra&#273;en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lo\Desktop\rez_slike_algoritmi\zr-rezultati\predodre&#273;eno\broj%20mrava\brojmrav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lo\Desktop\rez_slike_algoritmi\zr-rezultati\predodre&#273;eno\broj%20generacija\brgeneracij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lo\Desktop\struml%20rezultati\struml%20rezultati%20generacij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lo\Desktop\krilic%20test%20obraden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lo\Desktop\ZAVRSNI%20RAD,%20KARLO%20KNEZEVIC\ISPITIVANJA\TRAJANJE%20RASPORE&#272;IVANJA\Trajanje%20raspore&#273;ivanj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lo\Desktop\ZAVRSNI%20RAD,%20KARLO%20KNEZEVIC\ISPITIVANJA\TRAJANJE%20RASPORE&#272;IVANJA\Trajanje%20raspore&#273;ivanj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hr-HR" sz="1200">
                <a:latin typeface="Arial" pitchFamily="34" charset="0"/>
                <a:cs typeface="Arial" pitchFamily="34" charset="0"/>
              </a:rPr>
              <a:t>Heuristička funkcija MON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Sheet1!$B$127</c:f>
              <c:strCache>
                <c:ptCount val="1"/>
                <c:pt idx="0">
                  <c:v>Twt</c:v>
                </c:pt>
              </c:strCache>
            </c:strRef>
          </c:tx>
          <c:cat>
            <c:multiLvlStrRef>
              <c:f>Sheet1!$C$125:$J$126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Cmax</c:v>
                  </c:pt>
                  <c:pt idx="2">
                    <c:v>Fw</c:v>
                  </c:pt>
                  <c:pt idx="4">
                    <c:v>Tw</c:v>
                  </c:pt>
                  <c:pt idx="6">
                    <c:v>Uw</c:v>
                  </c:pt>
                </c:lvl>
              </c:multiLvlStrCache>
            </c:multiLvlStrRef>
          </c:cat>
          <c:val>
            <c:numRef>
              <c:f>Sheet1!$C$127:$J$127</c:f>
              <c:numCache>
                <c:formatCode>0%</c:formatCode>
                <c:ptCount val="8"/>
                <c:pt idx="0">
                  <c:v>0.4100000000000002</c:v>
                </c:pt>
                <c:pt idx="1">
                  <c:v>0.62000000000000044</c:v>
                </c:pt>
                <c:pt idx="2">
                  <c:v>0.4</c:v>
                </c:pt>
                <c:pt idx="3">
                  <c:v>0.61000000000000043</c:v>
                </c:pt>
                <c:pt idx="4">
                  <c:v>0.5</c:v>
                </c:pt>
                <c:pt idx="5">
                  <c:v>0.53</c:v>
                </c:pt>
                <c:pt idx="6">
                  <c:v>0.38000000000000023</c:v>
                </c:pt>
                <c:pt idx="7">
                  <c:v>0.65000000000000058</c:v>
                </c:pt>
              </c:numCache>
            </c:numRef>
          </c:val>
        </c:ser>
        <c:ser>
          <c:idx val="1"/>
          <c:order val="1"/>
          <c:tx>
            <c:strRef>
              <c:f>Sheet1!$B$128</c:f>
              <c:strCache>
                <c:ptCount val="1"/>
                <c:pt idx="0">
                  <c:v>Uwt</c:v>
                </c:pt>
              </c:strCache>
            </c:strRef>
          </c:tx>
          <c:cat>
            <c:multiLvlStrRef>
              <c:f>Sheet1!$C$125:$J$126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Cmax</c:v>
                  </c:pt>
                  <c:pt idx="2">
                    <c:v>Fw</c:v>
                  </c:pt>
                  <c:pt idx="4">
                    <c:v>Tw</c:v>
                  </c:pt>
                  <c:pt idx="6">
                    <c:v>Uw</c:v>
                  </c:pt>
                </c:lvl>
              </c:multiLvlStrCache>
            </c:multiLvlStrRef>
          </c:cat>
          <c:val>
            <c:numRef>
              <c:f>Sheet1!$C$128:$J$128</c:f>
              <c:numCache>
                <c:formatCode>0%</c:formatCode>
                <c:ptCount val="8"/>
                <c:pt idx="0">
                  <c:v>0.3500000000000002</c:v>
                </c:pt>
                <c:pt idx="1">
                  <c:v>0.7000000000000004</c:v>
                </c:pt>
                <c:pt idx="2">
                  <c:v>0.4</c:v>
                </c:pt>
                <c:pt idx="3">
                  <c:v>0.64000000000000046</c:v>
                </c:pt>
                <c:pt idx="4">
                  <c:v>0.44000000000000022</c:v>
                </c:pt>
                <c:pt idx="5">
                  <c:v>0.60000000000000042</c:v>
                </c:pt>
                <c:pt idx="6">
                  <c:v>0.45</c:v>
                </c:pt>
                <c:pt idx="7">
                  <c:v>0.5800000000000004</c:v>
                </c:pt>
              </c:numCache>
            </c:numRef>
          </c:val>
        </c:ser>
        <c:ser>
          <c:idx val="2"/>
          <c:order val="2"/>
          <c:tx>
            <c:strRef>
              <c:f>Sheet1!$B$129</c:f>
              <c:strCache>
                <c:ptCount val="1"/>
                <c:pt idx="0">
                  <c:v>Fwt</c:v>
                </c:pt>
              </c:strCache>
            </c:strRef>
          </c:tx>
          <c:cat>
            <c:multiLvlStrRef>
              <c:f>Sheet1!$C$125:$J$126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Cmax</c:v>
                  </c:pt>
                  <c:pt idx="2">
                    <c:v>Fw</c:v>
                  </c:pt>
                  <c:pt idx="4">
                    <c:v>Tw</c:v>
                  </c:pt>
                  <c:pt idx="6">
                    <c:v>Uw</c:v>
                  </c:pt>
                </c:lvl>
              </c:multiLvlStrCache>
            </c:multiLvlStrRef>
          </c:cat>
          <c:val>
            <c:numRef>
              <c:f>Sheet1!$C$129:$J$129</c:f>
              <c:numCache>
                <c:formatCode>0%</c:formatCode>
                <c:ptCount val="8"/>
                <c:pt idx="0">
                  <c:v>0.19000000000000011</c:v>
                </c:pt>
                <c:pt idx="1">
                  <c:v>0.8200000000000004</c:v>
                </c:pt>
                <c:pt idx="2">
                  <c:v>0.30000000000000021</c:v>
                </c:pt>
                <c:pt idx="3">
                  <c:v>0.71000000000000041</c:v>
                </c:pt>
                <c:pt idx="4">
                  <c:v>0.23</c:v>
                </c:pt>
                <c:pt idx="5">
                  <c:v>0.78</c:v>
                </c:pt>
                <c:pt idx="6">
                  <c:v>0.12000000000000002</c:v>
                </c:pt>
                <c:pt idx="7">
                  <c:v>0.89000000000000046</c:v>
                </c:pt>
              </c:numCache>
            </c:numRef>
          </c:val>
        </c:ser>
        <c:ser>
          <c:idx val="3"/>
          <c:order val="3"/>
          <c:tx>
            <c:strRef>
              <c:f>Sheet1!$B$130</c:f>
              <c:strCache>
                <c:ptCount val="1"/>
                <c:pt idx="0">
                  <c:v>Cmax</c:v>
                </c:pt>
              </c:strCache>
            </c:strRef>
          </c:tx>
          <c:cat>
            <c:multiLvlStrRef>
              <c:f>Sheet1!$C$125:$J$126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Cmax</c:v>
                  </c:pt>
                  <c:pt idx="2">
                    <c:v>Fw</c:v>
                  </c:pt>
                  <c:pt idx="4">
                    <c:v>Tw</c:v>
                  </c:pt>
                  <c:pt idx="6">
                    <c:v>Uw</c:v>
                  </c:pt>
                </c:lvl>
              </c:multiLvlStrCache>
            </c:multiLvlStrRef>
          </c:cat>
          <c:val>
            <c:numRef>
              <c:f>Sheet1!$C$130:$J$130</c:f>
              <c:numCache>
                <c:formatCode>0%</c:formatCode>
                <c:ptCount val="8"/>
                <c:pt idx="0">
                  <c:v>0.65000000000000058</c:v>
                </c:pt>
                <c:pt idx="1">
                  <c:v>0.36000000000000021</c:v>
                </c:pt>
                <c:pt idx="2">
                  <c:v>0.4100000000000002</c:v>
                </c:pt>
                <c:pt idx="3">
                  <c:v>0.60000000000000042</c:v>
                </c:pt>
                <c:pt idx="4">
                  <c:v>0.49000000000000021</c:v>
                </c:pt>
                <c:pt idx="5">
                  <c:v>0.52</c:v>
                </c:pt>
                <c:pt idx="6">
                  <c:v>0.30000000000000021</c:v>
                </c:pt>
                <c:pt idx="7">
                  <c:v>0.71000000000000041</c:v>
                </c:pt>
              </c:numCache>
            </c:numRef>
          </c:val>
        </c:ser>
        <c:axId val="60594432"/>
        <c:axId val="60617088"/>
      </c:barChart>
      <c:catAx>
        <c:axId val="605944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/>
                  <a:t>Kriteriji vrednovanja</a:t>
                </a:r>
              </a:p>
            </c:rich>
          </c:tx>
        </c:title>
        <c:tickLblPos val="nextTo"/>
        <c:crossAx val="60617088"/>
        <c:crosses val="autoZero"/>
        <c:auto val="1"/>
        <c:lblAlgn val="ctr"/>
        <c:lblOffset val="100"/>
      </c:catAx>
      <c:valAx>
        <c:axId val="606170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Postotak dominacije</a:t>
                </a:r>
              </a:p>
            </c:rich>
          </c:tx>
        </c:title>
        <c:numFmt formatCode="0%" sourceLinked="1"/>
        <c:tickLblPos val="nextTo"/>
        <c:crossAx val="605944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tx>
        <c:rich>
          <a:bodyPr/>
          <a:lstStyle/>
          <a:p>
            <a:pPr>
              <a:defRPr/>
            </a:pPr>
            <a:r>
              <a:rPr lang="hr-HR" sz="1200">
                <a:latin typeface="Arial" pitchFamily="34" charset="0"/>
                <a:cs typeface="Arial" pitchFamily="34" charset="0"/>
              </a:rPr>
              <a:t>Postotak najboljih pronađenih rješenja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Sheet1!$B$270</c:f>
              <c:strCache>
                <c:ptCount val="1"/>
                <c:pt idx="0">
                  <c:v>Twt</c:v>
                </c:pt>
              </c:strCache>
            </c:strRef>
          </c:tx>
          <c:cat>
            <c:multiLvlStrRef>
              <c:f>Sheet1!$C$268:$J$269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N/4</c:v>
                  </c:pt>
                  <c:pt idx="2">
                    <c:v>N/3</c:v>
                  </c:pt>
                  <c:pt idx="4">
                    <c:v>N/2</c:v>
                  </c:pt>
                  <c:pt idx="6">
                    <c:v>N</c:v>
                  </c:pt>
                </c:lvl>
              </c:multiLvlStrCache>
            </c:multiLvlStrRef>
          </c:cat>
          <c:val>
            <c:numRef>
              <c:f>Sheet1!$C$270:$J$270</c:f>
              <c:numCache>
                <c:formatCode>0%</c:formatCode>
                <c:ptCount val="8"/>
                <c:pt idx="0">
                  <c:v>0.3500000000000002</c:v>
                </c:pt>
                <c:pt idx="1">
                  <c:v>0.65000000000000058</c:v>
                </c:pt>
                <c:pt idx="2">
                  <c:v>0.36000000000000021</c:v>
                </c:pt>
                <c:pt idx="3">
                  <c:v>0.63000000000000045</c:v>
                </c:pt>
                <c:pt idx="4">
                  <c:v>0.37000000000000022</c:v>
                </c:pt>
                <c:pt idx="5">
                  <c:v>0.63000000000000045</c:v>
                </c:pt>
                <c:pt idx="6">
                  <c:v>0.45</c:v>
                </c:pt>
                <c:pt idx="7">
                  <c:v>0.59</c:v>
                </c:pt>
              </c:numCache>
            </c:numRef>
          </c:val>
        </c:ser>
        <c:ser>
          <c:idx val="1"/>
          <c:order val="1"/>
          <c:tx>
            <c:strRef>
              <c:f>Sheet1!$B$271</c:f>
              <c:strCache>
                <c:ptCount val="1"/>
                <c:pt idx="0">
                  <c:v>Uwt</c:v>
                </c:pt>
              </c:strCache>
            </c:strRef>
          </c:tx>
          <c:cat>
            <c:multiLvlStrRef>
              <c:f>Sheet1!$C$268:$J$269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N/4</c:v>
                  </c:pt>
                  <c:pt idx="2">
                    <c:v>N/3</c:v>
                  </c:pt>
                  <c:pt idx="4">
                    <c:v>N/2</c:v>
                  </c:pt>
                  <c:pt idx="6">
                    <c:v>N</c:v>
                  </c:pt>
                </c:lvl>
              </c:multiLvlStrCache>
            </c:multiLvlStrRef>
          </c:cat>
          <c:val>
            <c:numRef>
              <c:f>Sheet1!$C$271:$J$271</c:f>
              <c:numCache>
                <c:formatCode>0%</c:formatCode>
                <c:ptCount val="8"/>
                <c:pt idx="0">
                  <c:v>0.2900000000000002</c:v>
                </c:pt>
                <c:pt idx="1">
                  <c:v>0.73000000000000043</c:v>
                </c:pt>
                <c:pt idx="2">
                  <c:v>0.32000000000000023</c:v>
                </c:pt>
                <c:pt idx="3">
                  <c:v>0.7000000000000004</c:v>
                </c:pt>
                <c:pt idx="4">
                  <c:v>0.36000000000000021</c:v>
                </c:pt>
                <c:pt idx="5">
                  <c:v>0.65000000000000058</c:v>
                </c:pt>
                <c:pt idx="6">
                  <c:v>0.4</c:v>
                </c:pt>
                <c:pt idx="7">
                  <c:v>0.65000000000000058</c:v>
                </c:pt>
              </c:numCache>
            </c:numRef>
          </c:val>
        </c:ser>
        <c:ser>
          <c:idx val="2"/>
          <c:order val="2"/>
          <c:tx>
            <c:strRef>
              <c:f>Sheet1!$B$272</c:f>
              <c:strCache>
                <c:ptCount val="1"/>
                <c:pt idx="0">
                  <c:v>Fwt</c:v>
                </c:pt>
              </c:strCache>
            </c:strRef>
          </c:tx>
          <c:cat>
            <c:multiLvlStrRef>
              <c:f>Sheet1!$C$268:$J$269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N/4</c:v>
                  </c:pt>
                  <c:pt idx="2">
                    <c:v>N/3</c:v>
                  </c:pt>
                  <c:pt idx="4">
                    <c:v>N/2</c:v>
                  </c:pt>
                  <c:pt idx="6">
                    <c:v>N</c:v>
                  </c:pt>
                </c:lvl>
              </c:multiLvlStrCache>
            </c:multiLvlStrRef>
          </c:cat>
          <c:val>
            <c:numRef>
              <c:f>Sheet1!$C$272:$J$272</c:f>
              <c:numCache>
                <c:formatCode>0%</c:formatCode>
                <c:ptCount val="8"/>
                <c:pt idx="0">
                  <c:v>0.15000000000000011</c:v>
                </c:pt>
                <c:pt idx="1">
                  <c:v>0.8300000000000004</c:v>
                </c:pt>
                <c:pt idx="2">
                  <c:v>0.17</c:v>
                </c:pt>
                <c:pt idx="3">
                  <c:v>0.8</c:v>
                </c:pt>
                <c:pt idx="4">
                  <c:v>0.22</c:v>
                </c:pt>
                <c:pt idx="5">
                  <c:v>0.78</c:v>
                </c:pt>
                <c:pt idx="6">
                  <c:v>0.22</c:v>
                </c:pt>
                <c:pt idx="7">
                  <c:v>0.79</c:v>
                </c:pt>
              </c:numCache>
            </c:numRef>
          </c:val>
        </c:ser>
        <c:ser>
          <c:idx val="3"/>
          <c:order val="3"/>
          <c:tx>
            <c:strRef>
              <c:f>Sheet1!$B$273</c:f>
              <c:strCache>
                <c:ptCount val="1"/>
                <c:pt idx="0">
                  <c:v>Cmax</c:v>
                </c:pt>
              </c:strCache>
            </c:strRef>
          </c:tx>
          <c:cat>
            <c:multiLvlStrRef>
              <c:f>Sheet1!$C$268:$J$269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N/4</c:v>
                  </c:pt>
                  <c:pt idx="2">
                    <c:v>N/3</c:v>
                  </c:pt>
                  <c:pt idx="4">
                    <c:v>N/2</c:v>
                  </c:pt>
                  <c:pt idx="6">
                    <c:v>N</c:v>
                  </c:pt>
                </c:lvl>
              </c:multiLvlStrCache>
            </c:multiLvlStrRef>
          </c:cat>
          <c:val>
            <c:numRef>
              <c:f>Sheet1!$C$273:$J$273</c:f>
              <c:numCache>
                <c:formatCode>0%</c:formatCode>
                <c:ptCount val="8"/>
                <c:pt idx="0">
                  <c:v>0.53</c:v>
                </c:pt>
                <c:pt idx="1">
                  <c:v>0.46</c:v>
                </c:pt>
                <c:pt idx="2">
                  <c:v>0.56000000000000005</c:v>
                </c:pt>
                <c:pt idx="3">
                  <c:v>0.4100000000000002</c:v>
                </c:pt>
                <c:pt idx="4">
                  <c:v>0.63000000000000045</c:v>
                </c:pt>
                <c:pt idx="5">
                  <c:v>0.36000000000000021</c:v>
                </c:pt>
                <c:pt idx="6">
                  <c:v>0.69000000000000039</c:v>
                </c:pt>
                <c:pt idx="7">
                  <c:v>0.34</c:v>
                </c:pt>
              </c:numCache>
            </c:numRef>
          </c:val>
        </c:ser>
        <c:axId val="60994304"/>
        <c:axId val="60995840"/>
      </c:barChart>
      <c:catAx>
        <c:axId val="60994304"/>
        <c:scaling>
          <c:orientation val="minMax"/>
        </c:scaling>
        <c:axPos val="b"/>
        <c:tickLblPos val="nextTo"/>
        <c:crossAx val="60995840"/>
        <c:crosses val="autoZero"/>
        <c:auto val="1"/>
        <c:lblAlgn val="ctr"/>
        <c:lblOffset val="100"/>
      </c:catAx>
      <c:valAx>
        <c:axId val="60995840"/>
        <c:scaling>
          <c:orientation val="minMax"/>
        </c:scaling>
        <c:axPos val="l"/>
        <c:majorGridlines/>
        <c:numFmt formatCode="0%" sourceLinked="1"/>
        <c:tickLblPos val="nextTo"/>
        <c:crossAx val="609943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hr-HR" sz="1200">
                <a:latin typeface="Arial" pitchFamily="34" charset="0"/>
                <a:cs typeface="Arial" pitchFamily="34" charset="0"/>
              </a:rPr>
              <a:t>Postotak najboljih pronađenih rješenja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Sheet1!$B$272</c:f>
              <c:strCache>
                <c:ptCount val="1"/>
                <c:pt idx="0">
                  <c:v>Twt</c:v>
                </c:pt>
              </c:strCache>
            </c:strRef>
          </c:tx>
          <c:cat>
            <c:multiLvlStrRef>
              <c:f>Sheet1!$C$270:$J$271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20</c:v>
                  </c:pt>
                  <c:pt idx="2">
                    <c:v>40</c:v>
                  </c:pt>
                  <c:pt idx="4">
                    <c:v>60</c:v>
                  </c:pt>
                  <c:pt idx="6">
                    <c:v>80</c:v>
                  </c:pt>
                </c:lvl>
              </c:multiLvlStrCache>
            </c:multiLvlStrRef>
          </c:cat>
          <c:val>
            <c:numRef>
              <c:f>Sheet1!$C$272:$J$272</c:f>
              <c:numCache>
                <c:formatCode>0%</c:formatCode>
                <c:ptCount val="8"/>
                <c:pt idx="0">
                  <c:v>0.4100000000000002</c:v>
                </c:pt>
                <c:pt idx="1">
                  <c:v>0.62000000000000044</c:v>
                </c:pt>
                <c:pt idx="2">
                  <c:v>0.4100000000000002</c:v>
                </c:pt>
                <c:pt idx="3">
                  <c:v>0.62000000000000044</c:v>
                </c:pt>
                <c:pt idx="4">
                  <c:v>0.4</c:v>
                </c:pt>
                <c:pt idx="5">
                  <c:v>0.64000000000000046</c:v>
                </c:pt>
                <c:pt idx="6">
                  <c:v>0.43000000000000022</c:v>
                </c:pt>
                <c:pt idx="7">
                  <c:v>0.60000000000000042</c:v>
                </c:pt>
              </c:numCache>
            </c:numRef>
          </c:val>
        </c:ser>
        <c:ser>
          <c:idx val="1"/>
          <c:order val="1"/>
          <c:tx>
            <c:strRef>
              <c:f>Sheet1!$B$273</c:f>
              <c:strCache>
                <c:ptCount val="1"/>
                <c:pt idx="0">
                  <c:v>Uwt</c:v>
                </c:pt>
              </c:strCache>
            </c:strRef>
          </c:tx>
          <c:cat>
            <c:multiLvlStrRef>
              <c:f>Sheet1!$C$270:$J$271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20</c:v>
                  </c:pt>
                  <c:pt idx="2">
                    <c:v>40</c:v>
                  </c:pt>
                  <c:pt idx="4">
                    <c:v>60</c:v>
                  </c:pt>
                  <c:pt idx="6">
                    <c:v>80</c:v>
                  </c:pt>
                </c:lvl>
              </c:multiLvlStrCache>
            </c:multiLvlStrRef>
          </c:cat>
          <c:val>
            <c:numRef>
              <c:f>Sheet1!$C$273:$J$273</c:f>
              <c:numCache>
                <c:formatCode>0%</c:formatCode>
                <c:ptCount val="8"/>
                <c:pt idx="0">
                  <c:v>0.4</c:v>
                </c:pt>
                <c:pt idx="1">
                  <c:v>0.65000000000000058</c:v>
                </c:pt>
                <c:pt idx="2">
                  <c:v>0.3500000000000002</c:v>
                </c:pt>
                <c:pt idx="3">
                  <c:v>0.7000000000000004</c:v>
                </c:pt>
                <c:pt idx="4">
                  <c:v>0.3500000000000002</c:v>
                </c:pt>
                <c:pt idx="5">
                  <c:v>0.69000000000000039</c:v>
                </c:pt>
                <c:pt idx="6">
                  <c:v>0.34</c:v>
                </c:pt>
                <c:pt idx="7">
                  <c:v>0.7000000000000004</c:v>
                </c:pt>
              </c:numCache>
            </c:numRef>
          </c:val>
        </c:ser>
        <c:ser>
          <c:idx val="2"/>
          <c:order val="2"/>
          <c:tx>
            <c:strRef>
              <c:f>Sheet1!$B$274</c:f>
              <c:strCache>
                <c:ptCount val="1"/>
                <c:pt idx="0">
                  <c:v>Fwt</c:v>
                </c:pt>
              </c:strCache>
            </c:strRef>
          </c:tx>
          <c:cat>
            <c:multiLvlStrRef>
              <c:f>Sheet1!$C$270:$J$271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20</c:v>
                  </c:pt>
                  <c:pt idx="2">
                    <c:v>40</c:v>
                  </c:pt>
                  <c:pt idx="4">
                    <c:v>60</c:v>
                  </c:pt>
                  <c:pt idx="6">
                    <c:v>80</c:v>
                  </c:pt>
                </c:lvl>
              </c:multiLvlStrCache>
            </c:multiLvlStrRef>
          </c:cat>
          <c:val>
            <c:numRef>
              <c:f>Sheet1!$C$274:$J$274</c:f>
              <c:numCache>
                <c:formatCode>0%</c:formatCode>
                <c:ptCount val="8"/>
                <c:pt idx="0">
                  <c:v>0.2</c:v>
                </c:pt>
                <c:pt idx="1">
                  <c:v>0.81</c:v>
                </c:pt>
                <c:pt idx="2">
                  <c:v>0.19</c:v>
                </c:pt>
                <c:pt idx="3">
                  <c:v>0.8200000000000004</c:v>
                </c:pt>
                <c:pt idx="4">
                  <c:v>0.2</c:v>
                </c:pt>
                <c:pt idx="5">
                  <c:v>0.8</c:v>
                </c:pt>
                <c:pt idx="6">
                  <c:v>0.19</c:v>
                </c:pt>
                <c:pt idx="7">
                  <c:v>0.8200000000000004</c:v>
                </c:pt>
              </c:numCache>
            </c:numRef>
          </c:val>
        </c:ser>
        <c:ser>
          <c:idx val="3"/>
          <c:order val="3"/>
          <c:tx>
            <c:strRef>
              <c:f>Sheet1!$B$275</c:f>
              <c:strCache>
                <c:ptCount val="1"/>
                <c:pt idx="0">
                  <c:v>Cmax</c:v>
                </c:pt>
              </c:strCache>
            </c:strRef>
          </c:tx>
          <c:cat>
            <c:multiLvlStrRef>
              <c:f>Sheet1!$C$270:$J$271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20</c:v>
                  </c:pt>
                  <c:pt idx="2">
                    <c:v>40</c:v>
                  </c:pt>
                  <c:pt idx="4">
                    <c:v>60</c:v>
                  </c:pt>
                  <c:pt idx="6">
                    <c:v>80</c:v>
                  </c:pt>
                </c:lvl>
              </c:multiLvlStrCache>
            </c:multiLvlStrRef>
          </c:cat>
          <c:val>
            <c:numRef>
              <c:f>Sheet1!$C$275:$J$275</c:f>
              <c:numCache>
                <c:formatCode>0%</c:formatCode>
                <c:ptCount val="8"/>
                <c:pt idx="0">
                  <c:v>0.61000000000000043</c:v>
                </c:pt>
                <c:pt idx="1">
                  <c:v>0.4</c:v>
                </c:pt>
                <c:pt idx="2">
                  <c:v>0.65000000000000058</c:v>
                </c:pt>
                <c:pt idx="3">
                  <c:v>0.36000000000000021</c:v>
                </c:pt>
                <c:pt idx="4">
                  <c:v>0.64000000000000046</c:v>
                </c:pt>
                <c:pt idx="5">
                  <c:v>0.39000000000000024</c:v>
                </c:pt>
                <c:pt idx="6">
                  <c:v>0.65000000000000058</c:v>
                </c:pt>
                <c:pt idx="7">
                  <c:v>0.37000000000000022</c:v>
                </c:pt>
              </c:numCache>
            </c:numRef>
          </c:val>
        </c:ser>
        <c:axId val="60647680"/>
        <c:axId val="60657664"/>
      </c:barChart>
      <c:catAx>
        <c:axId val="60647680"/>
        <c:scaling>
          <c:orientation val="minMax"/>
        </c:scaling>
        <c:axPos val="b"/>
        <c:tickLblPos val="nextTo"/>
        <c:crossAx val="60657664"/>
        <c:crosses val="autoZero"/>
        <c:auto val="1"/>
        <c:lblAlgn val="ctr"/>
        <c:lblOffset val="100"/>
      </c:catAx>
      <c:valAx>
        <c:axId val="60657664"/>
        <c:scaling>
          <c:orientation val="minMax"/>
        </c:scaling>
        <c:axPos val="l"/>
        <c:majorGridlines/>
        <c:numFmt formatCode="0%" sourceLinked="1"/>
        <c:tickLblPos val="nextTo"/>
        <c:crossAx val="606476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hr-HR" sz="1200">
                <a:latin typeface="Arial" pitchFamily="34" charset="0"/>
                <a:cs typeface="Arial" pitchFamily="34" charset="0"/>
              </a:rPr>
              <a:t>Postotak najboljih pronađenih rješenja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Sheet1!$L$126</c:f>
              <c:strCache>
                <c:ptCount val="1"/>
                <c:pt idx="0">
                  <c:v>Twt</c:v>
                </c:pt>
              </c:strCache>
            </c:strRef>
          </c:tx>
          <c:cat>
            <c:multiLvlStrRef>
              <c:f>Sheet1!$M$124:$T$125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Cmax</c:v>
                  </c:pt>
                  <c:pt idx="2">
                    <c:v>Fw</c:v>
                  </c:pt>
                  <c:pt idx="4">
                    <c:v>Tw</c:v>
                  </c:pt>
                  <c:pt idx="6">
                    <c:v>Uw</c:v>
                  </c:pt>
                </c:lvl>
              </c:multiLvlStrCache>
            </c:multiLvlStrRef>
          </c:cat>
          <c:val>
            <c:numRef>
              <c:f>Sheet1!$M$126:$T$126</c:f>
              <c:numCache>
                <c:formatCode>0%</c:formatCode>
                <c:ptCount val="8"/>
                <c:pt idx="0">
                  <c:v>0.91</c:v>
                </c:pt>
                <c:pt idx="1">
                  <c:v>0.16</c:v>
                </c:pt>
                <c:pt idx="2">
                  <c:v>0.91</c:v>
                </c:pt>
                <c:pt idx="3">
                  <c:v>0.17</c:v>
                </c:pt>
                <c:pt idx="4">
                  <c:v>0.51</c:v>
                </c:pt>
                <c:pt idx="5">
                  <c:v>0.52</c:v>
                </c:pt>
                <c:pt idx="6">
                  <c:v>0.34</c:v>
                </c:pt>
                <c:pt idx="7">
                  <c:v>0.68</c:v>
                </c:pt>
              </c:numCache>
            </c:numRef>
          </c:val>
        </c:ser>
        <c:ser>
          <c:idx val="1"/>
          <c:order val="1"/>
          <c:tx>
            <c:strRef>
              <c:f>Sheet1!$L$127</c:f>
              <c:strCache>
                <c:ptCount val="1"/>
                <c:pt idx="0">
                  <c:v>Uwt</c:v>
                </c:pt>
              </c:strCache>
            </c:strRef>
          </c:tx>
          <c:cat>
            <c:multiLvlStrRef>
              <c:f>Sheet1!$M$124:$T$125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Cmax</c:v>
                  </c:pt>
                  <c:pt idx="2">
                    <c:v>Fw</c:v>
                  </c:pt>
                  <c:pt idx="4">
                    <c:v>Tw</c:v>
                  </c:pt>
                  <c:pt idx="6">
                    <c:v>Uw</c:v>
                  </c:pt>
                </c:lvl>
              </c:multiLvlStrCache>
            </c:multiLvlStrRef>
          </c:cat>
          <c:val>
            <c:numRef>
              <c:f>Sheet1!$M$127:$T$127</c:f>
              <c:numCache>
                <c:formatCode>0%</c:formatCode>
                <c:ptCount val="8"/>
                <c:pt idx="0">
                  <c:v>0.89</c:v>
                </c:pt>
                <c:pt idx="1">
                  <c:v>0.23</c:v>
                </c:pt>
                <c:pt idx="2">
                  <c:v>0.91</c:v>
                </c:pt>
                <c:pt idx="3">
                  <c:v>0.21000000000000021</c:v>
                </c:pt>
                <c:pt idx="4">
                  <c:v>0.45</c:v>
                </c:pt>
                <c:pt idx="5">
                  <c:v>0.61000000000000065</c:v>
                </c:pt>
                <c:pt idx="6">
                  <c:v>0.35000000000000031</c:v>
                </c:pt>
                <c:pt idx="7">
                  <c:v>0.78</c:v>
                </c:pt>
              </c:numCache>
            </c:numRef>
          </c:val>
        </c:ser>
        <c:ser>
          <c:idx val="2"/>
          <c:order val="2"/>
          <c:tx>
            <c:strRef>
              <c:f>Sheet1!$L$128</c:f>
              <c:strCache>
                <c:ptCount val="1"/>
                <c:pt idx="0">
                  <c:v>Fwt</c:v>
                </c:pt>
              </c:strCache>
            </c:strRef>
          </c:tx>
          <c:cat>
            <c:multiLvlStrRef>
              <c:f>Sheet1!$M$124:$T$125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Cmax</c:v>
                  </c:pt>
                  <c:pt idx="2">
                    <c:v>Fw</c:v>
                  </c:pt>
                  <c:pt idx="4">
                    <c:v>Tw</c:v>
                  </c:pt>
                  <c:pt idx="6">
                    <c:v>Uw</c:v>
                  </c:pt>
                </c:lvl>
              </c:multiLvlStrCache>
            </c:multiLvlStrRef>
          </c:cat>
          <c:val>
            <c:numRef>
              <c:f>Sheet1!$M$128:$T$128</c:f>
              <c:numCache>
                <c:formatCode>0%</c:formatCode>
                <c:ptCount val="8"/>
                <c:pt idx="0">
                  <c:v>0.89</c:v>
                </c:pt>
                <c:pt idx="1">
                  <c:v>0.12000000000000002</c:v>
                </c:pt>
                <c:pt idx="2">
                  <c:v>0.94000000000000061</c:v>
                </c:pt>
                <c:pt idx="3">
                  <c:v>7.0000000000000021E-2</c:v>
                </c:pt>
                <c:pt idx="4">
                  <c:v>0.36000000000000032</c:v>
                </c:pt>
                <c:pt idx="5">
                  <c:v>0.70000000000000062</c:v>
                </c:pt>
                <c:pt idx="6">
                  <c:v>0.24000000000000021</c:v>
                </c:pt>
                <c:pt idx="7">
                  <c:v>0.77000000000000146</c:v>
                </c:pt>
              </c:numCache>
            </c:numRef>
          </c:val>
        </c:ser>
        <c:ser>
          <c:idx val="3"/>
          <c:order val="3"/>
          <c:tx>
            <c:strRef>
              <c:f>Sheet1!$L$129</c:f>
              <c:strCache>
                <c:ptCount val="1"/>
                <c:pt idx="0">
                  <c:v>Cmax</c:v>
                </c:pt>
              </c:strCache>
            </c:strRef>
          </c:tx>
          <c:cat>
            <c:multiLvlStrRef>
              <c:f>Sheet1!$M$124:$T$125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Cmax</c:v>
                  </c:pt>
                  <c:pt idx="2">
                    <c:v>Fw</c:v>
                  </c:pt>
                  <c:pt idx="4">
                    <c:v>Tw</c:v>
                  </c:pt>
                  <c:pt idx="6">
                    <c:v>Uw</c:v>
                  </c:pt>
                </c:lvl>
              </c:multiLvlStrCache>
            </c:multiLvlStrRef>
          </c:cat>
          <c:val>
            <c:numRef>
              <c:f>Sheet1!$M$129:$T$129</c:f>
              <c:numCache>
                <c:formatCode>0%</c:formatCode>
                <c:ptCount val="8"/>
                <c:pt idx="0">
                  <c:v>0.88</c:v>
                </c:pt>
                <c:pt idx="1">
                  <c:v>0.13</c:v>
                </c:pt>
                <c:pt idx="2">
                  <c:v>0.87000000000000133</c:v>
                </c:pt>
                <c:pt idx="3">
                  <c:v>0.15000000000000024</c:v>
                </c:pt>
                <c:pt idx="4">
                  <c:v>0.54</c:v>
                </c:pt>
                <c:pt idx="5">
                  <c:v>0.45</c:v>
                </c:pt>
                <c:pt idx="6">
                  <c:v>0.41000000000000031</c:v>
                </c:pt>
                <c:pt idx="7">
                  <c:v>0.60000000000000064</c:v>
                </c:pt>
              </c:numCache>
            </c:numRef>
          </c:val>
        </c:ser>
        <c:axId val="68575232"/>
        <c:axId val="68576768"/>
      </c:barChart>
      <c:catAx>
        <c:axId val="68575232"/>
        <c:scaling>
          <c:orientation val="minMax"/>
        </c:scaling>
        <c:axPos val="b"/>
        <c:tickLblPos val="nextTo"/>
        <c:crossAx val="68576768"/>
        <c:crosses val="autoZero"/>
        <c:auto val="1"/>
        <c:lblAlgn val="ctr"/>
        <c:lblOffset val="100"/>
      </c:catAx>
      <c:valAx>
        <c:axId val="68576768"/>
        <c:scaling>
          <c:orientation val="minMax"/>
        </c:scaling>
        <c:axPos val="l"/>
        <c:majorGridlines/>
        <c:numFmt formatCode="0%" sourceLinked="1"/>
        <c:tickLblPos val="nextTo"/>
        <c:crossAx val="685752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hr-HR" sz="1200">
                <a:latin typeface="Arial" pitchFamily="34" charset="0"/>
                <a:cs typeface="Arial" pitchFamily="34" charset="0"/>
              </a:rPr>
              <a:t>Postotak</a:t>
            </a:r>
            <a:r>
              <a:rPr lang="hr-HR" sz="1200" baseline="0">
                <a:latin typeface="Arial" pitchFamily="34" charset="0"/>
                <a:cs typeface="Arial" pitchFamily="34" charset="0"/>
              </a:rPr>
              <a:t> najboljih pronađenih rješenja</a:t>
            </a:r>
            <a:endParaRPr lang="hr-HR" sz="1200">
              <a:latin typeface="Arial" pitchFamily="34" charset="0"/>
              <a:cs typeface="Arial" pitchFamily="34" charset="0"/>
            </a:endParaRP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Sheet1!$K$128</c:f>
              <c:strCache>
                <c:ptCount val="1"/>
                <c:pt idx="0">
                  <c:v>Twt</c:v>
                </c:pt>
              </c:strCache>
            </c:strRef>
          </c:tx>
          <c:cat>
            <c:multiLvlStrRef>
              <c:f>Sheet1!$L$126:$S$127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N/4</c:v>
                  </c:pt>
                  <c:pt idx="2">
                    <c:v>N/3</c:v>
                  </c:pt>
                  <c:pt idx="4">
                    <c:v>N/2</c:v>
                  </c:pt>
                  <c:pt idx="6">
                    <c:v>N</c:v>
                  </c:pt>
                </c:lvl>
              </c:multiLvlStrCache>
            </c:multiLvlStrRef>
          </c:cat>
          <c:val>
            <c:numRef>
              <c:f>Sheet1!$L$128:$S$128</c:f>
              <c:numCache>
                <c:formatCode>0%</c:formatCode>
                <c:ptCount val="8"/>
                <c:pt idx="0">
                  <c:v>0.56999999999999995</c:v>
                </c:pt>
                <c:pt idx="1">
                  <c:v>0.45</c:v>
                </c:pt>
                <c:pt idx="2">
                  <c:v>0.56000000000000005</c:v>
                </c:pt>
                <c:pt idx="3">
                  <c:v>0.46</c:v>
                </c:pt>
                <c:pt idx="4">
                  <c:v>0.55000000000000004</c:v>
                </c:pt>
                <c:pt idx="5">
                  <c:v>0.47000000000000008</c:v>
                </c:pt>
                <c:pt idx="6">
                  <c:v>0.55000000000000004</c:v>
                </c:pt>
                <c:pt idx="7">
                  <c:v>0.47000000000000008</c:v>
                </c:pt>
              </c:numCache>
            </c:numRef>
          </c:val>
        </c:ser>
        <c:ser>
          <c:idx val="1"/>
          <c:order val="1"/>
          <c:tx>
            <c:strRef>
              <c:f>Sheet1!$K$129</c:f>
              <c:strCache>
                <c:ptCount val="1"/>
                <c:pt idx="0">
                  <c:v>Uwt</c:v>
                </c:pt>
              </c:strCache>
            </c:strRef>
          </c:tx>
          <c:cat>
            <c:multiLvlStrRef>
              <c:f>Sheet1!$L$126:$S$127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N/4</c:v>
                  </c:pt>
                  <c:pt idx="2">
                    <c:v>N/3</c:v>
                  </c:pt>
                  <c:pt idx="4">
                    <c:v>N/2</c:v>
                  </c:pt>
                  <c:pt idx="6">
                    <c:v>N</c:v>
                  </c:pt>
                </c:lvl>
              </c:multiLvlStrCache>
            </c:multiLvlStrRef>
          </c:cat>
          <c:val>
            <c:numRef>
              <c:f>Sheet1!$L$129:$S$129</c:f>
              <c:numCache>
                <c:formatCode>0%</c:formatCode>
                <c:ptCount val="8"/>
                <c:pt idx="0">
                  <c:v>0.46</c:v>
                </c:pt>
                <c:pt idx="1">
                  <c:v>0.58000000000000007</c:v>
                </c:pt>
                <c:pt idx="2">
                  <c:v>0.47000000000000008</c:v>
                </c:pt>
                <c:pt idx="3">
                  <c:v>0.59</c:v>
                </c:pt>
                <c:pt idx="4">
                  <c:v>0.47000000000000008</c:v>
                </c:pt>
                <c:pt idx="5">
                  <c:v>0.56999999999999995</c:v>
                </c:pt>
                <c:pt idx="6">
                  <c:v>0.45</c:v>
                </c:pt>
                <c:pt idx="7">
                  <c:v>0.60000000000000064</c:v>
                </c:pt>
              </c:numCache>
            </c:numRef>
          </c:val>
        </c:ser>
        <c:ser>
          <c:idx val="2"/>
          <c:order val="2"/>
          <c:tx>
            <c:strRef>
              <c:f>Sheet1!$K$130</c:f>
              <c:strCache>
                <c:ptCount val="1"/>
                <c:pt idx="0">
                  <c:v>Fwt</c:v>
                </c:pt>
              </c:strCache>
            </c:strRef>
          </c:tx>
          <c:cat>
            <c:multiLvlStrRef>
              <c:f>Sheet1!$L$126:$S$127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N/4</c:v>
                  </c:pt>
                  <c:pt idx="2">
                    <c:v>N/3</c:v>
                  </c:pt>
                  <c:pt idx="4">
                    <c:v>N/2</c:v>
                  </c:pt>
                  <c:pt idx="6">
                    <c:v>N</c:v>
                  </c:pt>
                </c:lvl>
              </c:multiLvlStrCache>
            </c:multiLvlStrRef>
          </c:cat>
          <c:val>
            <c:numRef>
              <c:f>Sheet1!$L$130:$S$130</c:f>
              <c:numCache>
                <c:formatCode>0%</c:formatCode>
                <c:ptCount val="8"/>
                <c:pt idx="0">
                  <c:v>0.4</c:v>
                </c:pt>
                <c:pt idx="1">
                  <c:v>0.61000000000000065</c:v>
                </c:pt>
                <c:pt idx="2">
                  <c:v>0.39000000000000073</c:v>
                </c:pt>
                <c:pt idx="3">
                  <c:v>0.62000000000000133</c:v>
                </c:pt>
                <c:pt idx="4">
                  <c:v>0.39000000000000073</c:v>
                </c:pt>
                <c:pt idx="5">
                  <c:v>0.62000000000000133</c:v>
                </c:pt>
                <c:pt idx="6">
                  <c:v>0.35000000000000031</c:v>
                </c:pt>
                <c:pt idx="7">
                  <c:v>0.66000000000000181</c:v>
                </c:pt>
              </c:numCache>
            </c:numRef>
          </c:val>
        </c:ser>
        <c:ser>
          <c:idx val="3"/>
          <c:order val="3"/>
          <c:tx>
            <c:strRef>
              <c:f>Sheet1!$K$131</c:f>
              <c:strCache>
                <c:ptCount val="1"/>
                <c:pt idx="0">
                  <c:v>Cmax</c:v>
                </c:pt>
              </c:strCache>
            </c:strRef>
          </c:tx>
          <c:cat>
            <c:multiLvlStrRef>
              <c:f>Sheet1!$L$126:$S$127</c:f>
              <c:multiLvlStrCache>
                <c:ptCount val="8"/>
                <c:lvl>
                  <c:pt idx="0">
                    <c:v>ACO</c:v>
                  </c:pt>
                  <c:pt idx="1">
                    <c:v>min-min</c:v>
                  </c:pt>
                  <c:pt idx="2">
                    <c:v>ACO</c:v>
                  </c:pt>
                  <c:pt idx="3">
                    <c:v>min-min</c:v>
                  </c:pt>
                  <c:pt idx="4">
                    <c:v>ACO</c:v>
                  </c:pt>
                  <c:pt idx="5">
                    <c:v>min-min</c:v>
                  </c:pt>
                  <c:pt idx="6">
                    <c:v>ACO</c:v>
                  </c:pt>
                  <c:pt idx="7">
                    <c:v>min-min</c:v>
                  </c:pt>
                </c:lvl>
                <c:lvl>
                  <c:pt idx="0">
                    <c:v>N/4</c:v>
                  </c:pt>
                  <c:pt idx="2">
                    <c:v>N/3</c:v>
                  </c:pt>
                  <c:pt idx="4">
                    <c:v>N/2</c:v>
                  </c:pt>
                  <c:pt idx="6">
                    <c:v>N</c:v>
                  </c:pt>
                </c:lvl>
              </c:multiLvlStrCache>
            </c:multiLvlStrRef>
          </c:cat>
          <c:val>
            <c:numRef>
              <c:f>Sheet1!$L$131:$S$131</c:f>
              <c:numCache>
                <c:formatCode>0%</c:formatCode>
                <c:ptCount val="8"/>
                <c:pt idx="0">
                  <c:v>0.53</c:v>
                </c:pt>
                <c:pt idx="1">
                  <c:v>0.49000000000000032</c:v>
                </c:pt>
                <c:pt idx="2">
                  <c:v>0.54</c:v>
                </c:pt>
                <c:pt idx="3">
                  <c:v>0.47000000000000008</c:v>
                </c:pt>
                <c:pt idx="4">
                  <c:v>0.55000000000000004</c:v>
                </c:pt>
                <c:pt idx="5">
                  <c:v>0.48000000000000032</c:v>
                </c:pt>
                <c:pt idx="6">
                  <c:v>0.55000000000000004</c:v>
                </c:pt>
                <c:pt idx="7">
                  <c:v>0.45</c:v>
                </c:pt>
              </c:numCache>
            </c:numRef>
          </c:val>
        </c:ser>
        <c:axId val="69740032"/>
        <c:axId val="69741568"/>
      </c:barChart>
      <c:catAx>
        <c:axId val="69740032"/>
        <c:scaling>
          <c:orientation val="minMax"/>
        </c:scaling>
        <c:axPos val="b"/>
        <c:tickLblPos val="nextTo"/>
        <c:crossAx val="69741568"/>
        <c:crosses val="autoZero"/>
        <c:auto val="1"/>
        <c:lblAlgn val="ctr"/>
        <c:lblOffset val="100"/>
      </c:catAx>
      <c:valAx>
        <c:axId val="69741568"/>
        <c:scaling>
          <c:orientation val="minMax"/>
        </c:scaling>
        <c:axPos val="l"/>
        <c:majorGridlines/>
        <c:numFmt formatCode="0%" sourceLinked="1"/>
        <c:tickLblPos val="nextTo"/>
        <c:crossAx val="697400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>
        <c:manualLayout>
          <c:layoutTarget val="inner"/>
          <c:xMode val="edge"/>
          <c:yMode val="edge"/>
          <c:x val="0.16003679098123788"/>
          <c:y val="0.19058641975308641"/>
          <c:w val="0.79108837914597696"/>
          <c:h val="0.64803489841547601"/>
        </c:manualLayout>
      </c:layout>
      <c:lineChart>
        <c:grouping val="standard"/>
        <c:ser>
          <c:idx val="0"/>
          <c:order val="0"/>
          <c:tx>
            <c:strRef>
              <c:f>Sheet1!$A$3</c:f>
              <c:strCache>
                <c:ptCount val="1"/>
                <c:pt idx="0">
                  <c:v>JMETA[MIN-MIN]:</c:v>
                </c:pt>
              </c:strCache>
            </c:strRef>
          </c:tx>
          <c:marker>
            <c:symbol val="none"/>
          </c:marker>
          <c:val>
            <c:numRef>
              <c:f>Sheet1!$B$3:$AI$3</c:f>
              <c:numCache>
                <c:formatCode>General</c:formatCode>
                <c:ptCount val="3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5</c:v>
                </c:pt>
                <c:pt idx="10">
                  <c:v>6</c:v>
                </c:pt>
                <c:pt idx="11">
                  <c:v>7</c:v>
                </c:pt>
                <c:pt idx="12">
                  <c:v>6</c:v>
                </c:pt>
                <c:pt idx="13">
                  <c:v>6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8</c:v>
                </c:pt>
                <c:pt idx="19">
                  <c:v>10</c:v>
                </c:pt>
                <c:pt idx="20">
                  <c:v>11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9</c:v>
                </c:pt>
                <c:pt idx="25">
                  <c:v>8</c:v>
                </c:pt>
                <c:pt idx="26">
                  <c:v>7</c:v>
                </c:pt>
                <c:pt idx="27">
                  <c:v>7</c:v>
                </c:pt>
                <c:pt idx="28">
                  <c:v>6</c:v>
                </c:pt>
                <c:pt idx="29">
                  <c:v>4</c:v>
                </c:pt>
                <c:pt idx="30">
                  <c:v>3</c:v>
                </c:pt>
                <c:pt idx="31">
                  <c:v>2</c:v>
                </c:pt>
                <c:pt idx="32">
                  <c:v>2</c:v>
                </c:pt>
                <c:pt idx="3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JMETA[ACO]:</c:v>
                </c:pt>
              </c:strCache>
            </c:strRef>
          </c:tx>
          <c:marker>
            <c:symbol val="none"/>
          </c:marker>
          <c:val>
            <c:numRef>
              <c:f>Sheet1!$B$5:$AE$5</c:f>
              <c:numCache>
                <c:formatCode>General</c:formatCode>
                <c:ptCount val="3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4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6</c:v>
                </c:pt>
                <c:pt idx="25">
                  <c:v>4</c:v>
                </c:pt>
                <c:pt idx="26">
                  <c:v>3</c:v>
                </c:pt>
                <c:pt idx="27">
                  <c:v>2</c:v>
                </c:pt>
                <c:pt idx="28">
                  <c:v>1</c:v>
                </c:pt>
                <c:pt idx="29">
                  <c:v>1</c:v>
                </c:pt>
              </c:numCache>
            </c:numRef>
          </c:val>
        </c:ser>
        <c:marker val="1"/>
        <c:axId val="69772800"/>
        <c:axId val="69774720"/>
      </c:lineChart>
      <c:catAx>
        <c:axId val="697728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Trenuci očitavanja broja poslova</a:t>
                </a:r>
              </a:p>
            </c:rich>
          </c:tx>
        </c:title>
        <c:tickLblPos val="nextTo"/>
        <c:crossAx val="69774720"/>
        <c:crosses val="autoZero"/>
        <c:auto val="1"/>
        <c:lblAlgn val="ctr"/>
        <c:lblOffset val="100"/>
      </c:catAx>
      <c:valAx>
        <c:axId val="697747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Broj poslova</a:t>
                </a:r>
              </a:p>
            </c:rich>
          </c:tx>
        </c:title>
        <c:numFmt formatCode="General" sourceLinked="1"/>
        <c:tickLblPos val="nextTo"/>
        <c:crossAx val="69772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6022099447513806E-2"/>
          <c:y val="1.8197239233984641E-2"/>
          <c:w val="0.35466456195737972"/>
          <c:h val="0.10789540196364346"/>
        </c:manualLayout>
      </c:layout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4"/>
  <c:chart>
    <c:autoTitleDeleted val="1"/>
    <c:plotArea>
      <c:layout>
        <c:manualLayout>
          <c:layoutTarget val="inner"/>
          <c:xMode val="edge"/>
          <c:yMode val="edge"/>
          <c:x val="0.17732159170711395"/>
          <c:y val="0.1944444444444445"/>
          <c:w val="0.76566059076869541"/>
          <c:h val="0.64417687372411792"/>
        </c:manualLayout>
      </c:layout>
      <c:lineChart>
        <c:grouping val="standard"/>
        <c:ser>
          <c:idx val="0"/>
          <c:order val="0"/>
          <c:tx>
            <c:strRef>
              <c:f>Sheet1!$A$4</c:f>
              <c:strCache>
                <c:ptCount val="1"/>
                <c:pt idx="0">
                  <c:v>ACO:</c:v>
                </c:pt>
              </c:strCache>
            </c:strRef>
          </c:tx>
          <c:marker>
            <c:symbol val="none"/>
          </c:marker>
          <c:val>
            <c:numRef>
              <c:f>Sheet1!$B$4:$AE$4</c:f>
              <c:numCache>
                <c:formatCode>General</c:formatCode>
                <c:ptCount val="30"/>
                <c:pt idx="0">
                  <c:v>32</c:v>
                </c:pt>
                <c:pt idx="1">
                  <c:v>30</c:v>
                </c:pt>
                <c:pt idx="2">
                  <c:v>30</c:v>
                </c:pt>
                <c:pt idx="3">
                  <c:v>31</c:v>
                </c:pt>
                <c:pt idx="4">
                  <c:v>35</c:v>
                </c:pt>
                <c:pt idx="5">
                  <c:v>35</c:v>
                </c:pt>
                <c:pt idx="6">
                  <c:v>33</c:v>
                </c:pt>
                <c:pt idx="7">
                  <c:v>34</c:v>
                </c:pt>
                <c:pt idx="8">
                  <c:v>38</c:v>
                </c:pt>
                <c:pt idx="9">
                  <c:v>38</c:v>
                </c:pt>
                <c:pt idx="10">
                  <c:v>39</c:v>
                </c:pt>
                <c:pt idx="11">
                  <c:v>43</c:v>
                </c:pt>
                <c:pt idx="12">
                  <c:v>38</c:v>
                </c:pt>
                <c:pt idx="13">
                  <c:v>49</c:v>
                </c:pt>
                <c:pt idx="14">
                  <c:v>48</c:v>
                </c:pt>
                <c:pt idx="15">
                  <c:v>51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71</c:v>
                </c:pt>
                <c:pt idx="20">
                  <c:v>143</c:v>
                </c:pt>
                <c:pt idx="21">
                  <c:v>186</c:v>
                </c:pt>
                <c:pt idx="22">
                  <c:v>129</c:v>
                </c:pt>
                <c:pt idx="23">
                  <c:v>115</c:v>
                </c:pt>
                <c:pt idx="24">
                  <c:v>110</c:v>
                </c:pt>
                <c:pt idx="25">
                  <c:v>72</c:v>
                </c:pt>
                <c:pt idx="26">
                  <c:v>62</c:v>
                </c:pt>
                <c:pt idx="27">
                  <c:v>38</c:v>
                </c:pt>
                <c:pt idx="28">
                  <c:v>35</c:v>
                </c:pt>
                <c:pt idx="29">
                  <c:v>34</c:v>
                </c:pt>
              </c:numCache>
            </c:numRef>
          </c:val>
        </c:ser>
        <c:marker val="1"/>
        <c:axId val="69819776"/>
        <c:axId val="69830144"/>
      </c:lineChart>
      <c:catAx>
        <c:axId val="698197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Trenuci očitavanja broja poslova</a:t>
                </a:r>
              </a:p>
            </c:rich>
          </c:tx>
        </c:title>
        <c:tickLblPos val="nextTo"/>
        <c:crossAx val="69830144"/>
        <c:crosses val="autoZero"/>
        <c:auto val="1"/>
        <c:lblAlgn val="ctr"/>
        <c:lblOffset val="100"/>
      </c:catAx>
      <c:valAx>
        <c:axId val="698301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vi-VN"/>
                  <a:t>Trajanje raspoređivanja u ms</a:t>
                </a:r>
              </a:p>
            </c:rich>
          </c:tx>
        </c:title>
        <c:numFmt formatCode="General" sourceLinked="1"/>
        <c:tickLblPos val="nextTo"/>
        <c:crossAx val="69819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401736385161758E-2"/>
          <c:y val="3.7840964323903957E-2"/>
          <c:w val="0.17101815311760069"/>
          <c:h val="5.3947700981821729E-2"/>
        </c:manualLayout>
      </c:layout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0.1669507609891305"/>
          <c:y val="0.23148148148148154"/>
          <c:w val="0.78461987831631552"/>
          <c:h val="0.60713983668708105"/>
        </c:manualLayout>
      </c:layout>
      <c:lineChart>
        <c:grouping val="standard"/>
        <c:ser>
          <c:idx val="0"/>
          <c:order val="0"/>
          <c:tx>
            <c:strRef>
              <c:f>Sheet1!$A$127</c:f>
              <c:strCache>
                <c:ptCount val="1"/>
                <c:pt idx="0">
                  <c:v>JMETA[MIN-MIN]:</c:v>
                </c:pt>
              </c:strCache>
            </c:strRef>
          </c:tx>
          <c:marker>
            <c:symbol val="none"/>
          </c:marker>
          <c:val>
            <c:numRef>
              <c:f>Sheet1!$B$127:$M$127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Sheet1!$A$129</c:f>
              <c:strCache>
                <c:ptCount val="1"/>
                <c:pt idx="0">
                  <c:v>JMETA[ACO]:</c:v>
                </c:pt>
              </c:strCache>
            </c:strRef>
          </c:tx>
          <c:marker>
            <c:symbol val="none"/>
          </c:marker>
          <c:val>
            <c:numRef>
              <c:f>Sheet1!$B$129:$Q$129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marker val="1"/>
        <c:axId val="69843200"/>
        <c:axId val="68628864"/>
      </c:lineChart>
      <c:catAx>
        <c:axId val="698432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Trenuci očitavanja broja poslova</a:t>
                </a:r>
              </a:p>
            </c:rich>
          </c:tx>
        </c:title>
        <c:tickLblPos val="nextTo"/>
        <c:crossAx val="68628864"/>
        <c:crosses val="autoZero"/>
        <c:auto val="1"/>
        <c:lblAlgn val="ctr"/>
        <c:lblOffset val="100"/>
      </c:catAx>
      <c:valAx>
        <c:axId val="686288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Broj poslova</a:t>
                </a:r>
              </a:p>
            </c:rich>
          </c:tx>
        </c:title>
        <c:numFmt formatCode="General" sourceLinked="1"/>
        <c:tickLblPos val="nextTo"/>
        <c:crossAx val="69843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91791633780584E-2"/>
          <c:y val="2.0126373092252348E-2"/>
          <c:w val="0.33572217837411217"/>
          <c:h val="0.10789540196364346"/>
        </c:manualLayout>
      </c:layout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4"/>
  <c:chart>
    <c:autoTitleDeleted val="1"/>
    <c:plotArea>
      <c:layout>
        <c:manualLayout>
          <c:layoutTarget val="inner"/>
          <c:xMode val="edge"/>
          <c:yMode val="edge"/>
          <c:x val="0.16153627205439103"/>
          <c:y val="0.23148148148148154"/>
          <c:w val="0.8000422599108814"/>
          <c:h val="0.60713983668708105"/>
        </c:manualLayout>
      </c:layout>
      <c:lineChart>
        <c:grouping val="standard"/>
        <c:ser>
          <c:idx val="0"/>
          <c:order val="0"/>
          <c:tx>
            <c:strRef>
              <c:f>Sheet1!$A$128</c:f>
              <c:strCache>
                <c:ptCount val="1"/>
                <c:pt idx="0">
                  <c:v>ACO:</c:v>
                </c:pt>
              </c:strCache>
            </c:strRef>
          </c:tx>
          <c:marker>
            <c:symbol val="none"/>
          </c:marker>
          <c:val>
            <c:numRef>
              <c:f>Sheet1!$B$128:$Q$128</c:f>
              <c:numCache>
                <c:formatCode>General</c:formatCode>
                <c:ptCount val="16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13</c:v>
                </c:pt>
                <c:pt idx="8">
                  <c:v>13</c:v>
                </c:pt>
                <c:pt idx="9">
                  <c:v>16</c:v>
                </c:pt>
                <c:pt idx="10">
                  <c:v>15</c:v>
                </c:pt>
                <c:pt idx="11">
                  <c:v>13</c:v>
                </c:pt>
                <c:pt idx="12">
                  <c:v>21</c:v>
                </c:pt>
                <c:pt idx="13">
                  <c:v>19</c:v>
                </c:pt>
                <c:pt idx="14">
                  <c:v>17</c:v>
                </c:pt>
                <c:pt idx="15">
                  <c:v>16</c:v>
                </c:pt>
              </c:numCache>
            </c:numRef>
          </c:val>
        </c:ser>
        <c:marker val="1"/>
        <c:axId val="68648960"/>
        <c:axId val="68650880"/>
      </c:lineChart>
      <c:catAx>
        <c:axId val="68648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Trenuci očitavanja broja poslova</a:t>
                </a:r>
              </a:p>
            </c:rich>
          </c:tx>
        </c:title>
        <c:tickLblPos val="nextTo"/>
        <c:crossAx val="68650880"/>
        <c:crosses val="autoZero"/>
        <c:auto val="1"/>
        <c:lblAlgn val="ctr"/>
        <c:lblOffset val="100"/>
      </c:catAx>
      <c:valAx>
        <c:axId val="686508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vi-VN"/>
                  <a:t>Trajanje raspoređivanja u ms</a:t>
                </a:r>
              </a:p>
            </c:rich>
          </c:tx>
        </c:title>
        <c:numFmt formatCode="General" sourceLinked="1"/>
        <c:tickLblPos val="nextTo"/>
        <c:crossAx val="68648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9187056037884723E-2"/>
          <c:y val="3.7840964323903957E-2"/>
          <c:w val="0.17101815311760069"/>
          <c:h val="5.3947700981821729E-2"/>
        </c:manualLayout>
      </c:layout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smtClean="0"/>
              <a:t>Obrana završnog rada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A9088-193E-4951-BE9B-40C17B88640E}" type="datetimeFigureOut">
              <a:rPr lang="hr-HR" smtClean="0"/>
              <a:pPr/>
              <a:t>7.7.2011.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D51BD-5862-4C08-803B-E1E448B85D0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smtClean="0"/>
              <a:t>Obrana završnog rada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016D4-1F4B-4929-8C7E-94733189DB82}" type="datetimeFigureOut">
              <a:rPr lang="hr-HR" smtClean="0"/>
              <a:pPr/>
              <a:t>7.7.2011.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351FD-B2AF-46AE-83D8-49EE94A6C7A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351FD-B2AF-46AE-83D8-49EE94A6C7AD}" type="slidenum">
              <a:rPr lang="hr-HR" smtClean="0"/>
              <a:pPr/>
              <a:t>1</a:t>
            </a:fld>
            <a:endParaRPr lang="hr-H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hr-HR" smtClean="0"/>
              <a:t>Obrana završnog rada</a:t>
            </a:r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r-HR" smtClean="0"/>
              <a:t>Obrana završnog rada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5351FD-B2AF-46AE-83D8-49EE94A6C7AD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Latn-CS" smtClean="0"/>
              <a:t>6.7.2011.</a:t>
            </a:r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488FF-0B73-413C-817C-3676C4A16E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Latn-CS" smtClean="0"/>
              <a:t>6.7.2011.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488FF-0B73-413C-817C-3676C4A16E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Latn-CS" smtClean="0"/>
              <a:t>6.7.2011.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488FF-0B73-413C-817C-3676C4A16E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Latn-CS" smtClean="0"/>
              <a:t>6.7.2011.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488FF-0B73-413C-817C-3676C4A16E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Latn-CS" smtClean="0"/>
              <a:t>6.7.2011.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488FF-0B73-413C-817C-3676C4A16E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Latn-CS" smtClean="0"/>
              <a:t>6.7.2011.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488FF-0B73-413C-817C-3676C4A16E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Latn-CS" smtClean="0"/>
              <a:t>6.7.2011.</a:t>
            </a: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488FF-0B73-413C-817C-3676C4A16E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Latn-CS" smtClean="0"/>
              <a:t>6.7.2011.</a:t>
            </a: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488FF-0B73-413C-817C-3676C4A16E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Latn-CS" smtClean="0"/>
              <a:t>6.7.2011.</a:t>
            </a: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488FF-0B73-413C-817C-3676C4A16E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Latn-CS" smtClean="0"/>
              <a:t>6.7.2011.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488FF-0B73-413C-817C-3676C4A16E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Latn-CS" smtClean="0"/>
              <a:t>6.7.2011.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488FF-0B73-413C-817C-3676C4A16E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sr-Latn-CS" smtClean="0"/>
              <a:t>6.7.2011.</a:t>
            </a:r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00488FF-0B73-413C-817C-3676C4A16E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2400" cy="3123778"/>
          </a:xfrm>
        </p:spPr>
        <p:txBody>
          <a:bodyPr/>
          <a:lstStyle/>
          <a:p>
            <a:pPr algn="ctr"/>
            <a:r>
              <a:rPr lang="hr-HR" dirty="0" smtClean="0"/>
              <a:t>SVEUČILIŠTE U ZAGREBU</a:t>
            </a:r>
            <a:br>
              <a:rPr lang="hr-HR" dirty="0" smtClean="0"/>
            </a:br>
            <a:r>
              <a:rPr lang="hr-HR" sz="2800" dirty="0" smtClean="0"/>
              <a:t>FAKULTET ELEKTROTEHNIKE I RAČUNARSTVA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OBRANA ZAVRŠNOG RADA</a:t>
            </a:r>
            <a:endParaRPr lang="hr-H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44816" cy="2351112"/>
          </a:xfrm>
        </p:spPr>
        <p:txBody>
          <a:bodyPr>
            <a:normAutofit lnSpcReduction="10000"/>
          </a:bodyPr>
          <a:lstStyle/>
          <a:p>
            <a:pPr algn="l"/>
            <a:endParaRPr lang="hr-HR" dirty="0" smtClean="0"/>
          </a:p>
          <a:p>
            <a:pPr algn="l"/>
            <a:r>
              <a:rPr lang="hr-HR" dirty="0" smtClean="0"/>
              <a:t>Pristupnik: Karlo Knežević</a:t>
            </a:r>
          </a:p>
          <a:p>
            <a:pPr algn="l"/>
            <a:r>
              <a:rPr lang="hr-HR" dirty="0" smtClean="0"/>
              <a:t>Mentor: doc.dr.sc. Domagoj Jakobović</a:t>
            </a:r>
          </a:p>
          <a:p>
            <a:endParaRPr lang="hr-HR" sz="2000" dirty="0" smtClean="0"/>
          </a:p>
          <a:p>
            <a:endParaRPr lang="hr-HR" sz="2000" dirty="0"/>
          </a:p>
          <a:p>
            <a:r>
              <a:rPr lang="hr-HR" sz="2000" dirty="0" smtClean="0"/>
              <a:t>Zagreb, 6. </a:t>
            </a:r>
            <a:r>
              <a:rPr lang="hr-HR" sz="2000" smtClean="0"/>
              <a:t>srpnja </a:t>
            </a:r>
            <a:r>
              <a:rPr lang="hr-HR" sz="2000" dirty="0" smtClean="0"/>
              <a:t>2011.</a:t>
            </a:r>
          </a:p>
          <a:p>
            <a:pPr algn="l"/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908720"/>
            <a:ext cx="752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97391" y="908720"/>
            <a:ext cx="1046609" cy="808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Evolucijsko računanje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Dva područja:</a:t>
            </a:r>
          </a:p>
          <a:p>
            <a:pPr lvl="1"/>
            <a:r>
              <a:rPr lang="hr-HR" dirty="0" smtClean="0"/>
              <a:t>Evolucijski algoritmi</a:t>
            </a:r>
          </a:p>
          <a:p>
            <a:pPr lvl="1"/>
            <a:r>
              <a:rPr lang="hr-HR" dirty="0" smtClean="0"/>
              <a:t>Algoritmi zasnovani na inteligenciji roja</a:t>
            </a:r>
          </a:p>
          <a:p>
            <a:pPr lvl="2"/>
            <a:r>
              <a:rPr lang="hr-HR" dirty="0" smtClean="0"/>
              <a:t>Algoritam kolonije mrava</a:t>
            </a:r>
          </a:p>
          <a:p>
            <a:pPr lvl="3"/>
            <a:r>
              <a:rPr lang="hr-HR" dirty="0" smtClean="0"/>
              <a:t>Ant Colony System</a:t>
            </a:r>
          </a:p>
          <a:p>
            <a:r>
              <a:rPr lang="hr-HR" dirty="0" smtClean="0"/>
              <a:t>Svojstva </a:t>
            </a:r>
            <a:r>
              <a:rPr lang="hr-HR" i="1" dirty="0" smtClean="0"/>
              <a:t>ACS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Bolja funkcija izbora sljedećeg čvora</a:t>
            </a:r>
          </a:p>
          <a:p>
            <a:pPr lvl="1"/>
            <a:r>
              <a:rPr lang="hr-HR" dirty="0" smtClean="0"/>
              <a:t>Najbolji mrav ažurira feromonski trag</a:t>
            </a:r>
          </a:p>
          <a:p>
            <a:pPr lvl="1"/>
            <a:r>
              <a:rPr lang="hr-HR" dirty="0" smtClean="0"/>
              <a:t>Lokalno isparavanje događa se trenutno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Implementacija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Jezik: C++</a:t>
            </a:r>
          </a:p>
          <a:p>
            <a:r>
              <a:rPr lang="hr-HR" dirty="0" smtClean="0"/>
              <a:t>IDE: Visual Studio 2010</a:t>
            </a:r>
          </a:p>
          <a:p>
            <a:r>
              <a:rPr lang="hr-HR" dirty="0" smtClean="0"/>
              <a:t>Paradigma: proceduralna</a:t>
            </a:r>
          </a:p>
          <a:p>
            <a:r>
              <a:rPr lang="hr-HR" dirty="0" smtClean="0"/>
              <a:t>Raspored: prioritetni vektor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11</a:t>
            </a:fld>
            <a:endParaRPr lang="hr-HR"/>
          </a:p>
        </p:txBody>
      </p:sp>
      <p:pic>
        <p:nvPicPr>
          <p:cNvPr id="7" name="Picture 6" descr="slika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933056"/>
            <a:ext cx="6200000" cy="1047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046" y="476250"/>
            <a:ext cx="4733908" cy="564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Rezultati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120 skupova poslova</a:t>
            </a:r>
          </a:p>
          <a:p>
            <a:r>
              <a:rPr lang="hr-HR" dirty="0" smtClean="0"/>
              <a:t>Broj poslova: 12, 25, 50, 100</a:t>
            </a:r>
          </a:p>
          <a:p>
            <a:r>
              <a:rPr lang="hr-HR" dirty="0" smtClean="0"/>
              <a:t>Broj strojeva: 3, 6, 10</a:t>
            </a:r>
          </a:p>
          <a:p>
            <a:r>
              <a:rPr lang="hr-HR" dirty="0" smtClean="0"/>
              <a:t>Optimizacija po 4 kriterija</a:t>
            </a:r>
          </a:p>
          <a:p>
            <a:r>
              <a:rPr lang="hr-HR" dirty="0" smtClean="0"/>
              <a:t>Prosječno izvođenje: ≈3 sata</a:t>
            </a:r>
          </a:p>
          <a:p>
            <a:r>
              <a:rPr lang="hr-HR" dirty="0" smtClean="0"/>
              <a:t>Procesori: QuadCore AMD Athlon II i AMD Thurion 64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Predodređeno raspoređivanje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Utjecaj broja mrava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Utjecaj broja ciklusa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Raspoređivanje na zahtjev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Utjecaj broja mrava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Oba algoritma imaju prednosti i mane</a:t>
            </a:r>
          </a:p>
          <a:p>
            <a:r>
              <a:rPr lang="hr-HR" dirty="0" smtClean="0"/>
              <a:t>Min-min:</a:t>
            </a:r>
          </a:p>
          <a:p>
            <a:pPr lvl="1"/>
            <a:r>
              <a:rPr lang="hr-HR" dirty="0" smtClean="0"/>
              <a:t>Rješenja jako odstupaju od optimalnih</a:t>
            </a:r>
          </a:p>
          <a:p>
            <a:pPr lvl="1"/>
            <a:r>
              <a:rPr lang="hr-HR" dirty="0" smtClean="0"/>
              <a:t>Rješenje izgrađuje izuzetno brzo</a:t>
            </a:r>
          </a:p>
          <a:p>
            <a:r>
              <a:rPr lang="hr-HR" dirty="0" smtClean="0"/>
              <a:t>ACS:</a:t>
            </a:r>
          </a:p>
          <a:p>
            <a:pPr lvl="1"/>
            <a:r>
              <a:rPr lang="hr-HR" dirty="0" smtClean="0"/>
              <a:t>Rješenja jako malo odstupaju od optimalnih</a:t>
            </a:r>
          </a:p>
          <a:p>
            <a:pPr lvl="1"/>
            <a:r>
              <a:rPr lang="hr-HR" dirty="0" smtClean="0"/>
              <a:t>Izgradnja rješenja izuzetno spora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19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5242594"/>
          </a:xfrm>
        </p:spPr>
        <p:txBody>
          <a:bodyPr>
            <a:normAutofit/>
          </a:bodyPr>
          <a:lstStyle/>
          <a:p>
            <a:pPr algn="ctr"/>
            <a:r>
              <a:rPr lang="hr-HR" sz="2400" dirty="0" smtClean="0"/>
              <a:t>ZAVRŠNI RAD BR. 1991</a:t>
            </a:r>
            <a:br>
              <a:rPr lang="hr-HR" sz="2400" dirty="0" smtClean="0"/>
            </a:b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dirty="0" smtClean="0"/>
              <a:t>RASPOREĐIVANJE U OKRUŽJU NESRODNIH STROJEVA UPORABOM EVOLUCIJSKOG RAČUNANJA</a:t>
            </a:r>
            <a:endParaRPr lang="hr-HR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debilan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88640"/>
            <a:ext cx="7894142" cy="640237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20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Broj poslova u Jmeta/Optimizacija Cmax</a:t>
            </a:r>
            <a:endParaRPr lang="hr-HR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Trajanje raspoređivanja/Optimizacija Cmax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</p:nvPr>
        </p:nvGraphicFramePr>
        <p:xfrm>
          <a:off x="457200" y="969962"/>
          <a:ext cx="4022725" cy="4979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21</a:t>
            </a:fld>
            <a:endParaRPr lang="hr-HR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</p:nvPr>
        </p:nvGraphicFramePr>
        <p:xfrm>
          <a:off x="4664075" y="969962"/>
          <a:ext cx="4022725" cy="4979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Broj poslova u Jmeta/Optimizacija Cmax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Trajanje raspoređivanja/Optimizacija Cmax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22</a:t>
            </a:fld>
            <a:endParaRPr lang="hr-HR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969962"/>
          <a:ext cx="4022725" cy="5195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664075" y="969962"/>
          <a:ext cx="4022725" cy="5195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Sadržaj predavanja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Uvod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Raspoređivanje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Okružje nesrodnih strojeva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dirty="0" smtClean="0"/>
              <a:t>Predodređeno raspoređivanje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dirty="0" smtClean="0"/>
              <a:t>Raspoređivanje na zahtjev</a:t>
            </a:r>
          </a:p>
          <a:p>
            <a:pPr marL="514350" indent="-514350">
              <a:buFont typeface="+mj-lt"/>
              <a:buAutoNum type="arabicPeriod"/>
            </a:pPr>
            <a:r>
              <a:rPr lang="hr-HR" smtClean="0"/>
              <a:t>Evolucijsko </a:t>
            </a:r>
            <a:r>
              <a:rPr lang="hr-HR" smtClean="0"/>
              <a:t>računanje</a:t>
            </a:r>
            <a:endParaRPr lang="hr-HR" i="1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Implementacija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Rezultati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Zaključak</a:t>
            </a:r>
          </a:p>
          <a:p>
            <a:pPr marL="514350" indent="-514350">
              <a:buFont typeface="+mj-lt"/>
              <a:buAutoNum type="arabicPeriod"/>
            </a:pPr>
            <a:endParaRPr lang="hr-HR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709120"/>
          </a:xfrm>
        </p:spPr>
        <p:txBody>
          <a:bodyPr>
            <a:normAutofit/>
          </a:bodyPr>
          <a:lstStyle/>
          <a:p>
            <a:r>
              <a:rPr lang="hr-HR" dirty="0" smtClean="0"/>
              <a:t>Postojeća heuristika: </a:t>
            </a:r>
          </a:p>
          <a:p>
            <a:pPr lvl="1"/>
            <a:r>
              <a:rPr lang="hr-HR" dirty="0" smtClean="0"/>
              <a:t>Min-min heuristika</a:t>
            </a:r>
          </a:p>
          <a:p>
            <a:r>
              <a:rPr lang="hr-HR" dirty="0" smtClean="0"/>
              <a:t>Pitanja:</a:t>
            </a:r>
          </a:p>
          <a:p>
            <a:pPr lvl="1"/>
            <a:r>
              <a:rPr lang="hr-HR" dirty="0" smtClean="0"/>
              <a:t>Postoji li algoritam koji postiže bolje razultate?</a:t>
            </a:r>
          </a:p>
          <a:p>
            <a:pPr lvl="1"/>
            <a:r>
              <a:rPr lang="hr-HR" dirty="0" smtClean="0"/>
              <a:t>Koja su svojstva algoritma?</a:t>
            </a:r>
          </a:p>
          <a:p>
            <a:pPr lvl="1"/>
            <a:r>
              <a:rPr lang="hr-HR" dirty="0" smtClean="0"/>
              <a:t>U kojim uvjetima se bolji rezultati postižu?</a:t>
            </a:r>
            <a:endParaRPr lang="hr-HR" dirty="0"/>
          </a:p>
          <a:p>
            <a:r>
              <a:rPr lang="hr-HR" dirty="0" smtClean="0"/>
              <a:t>Cilj:</a:t>
            </a:r>
          </a:p>
          <a:p>
            <a:pPr lvl="1"/>
            <a:r>
              <a:rPr lang="hr-HR" dirty="0" smtClean="0"/>
              <a:t>Pokazati dobrotu heurističkog algoritma min-min u odnosu na algoritam kolonije mrava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Raspoređivanje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Proces koji se bavi dodjelom ograničenih sredstava skupu aktivnosti</a:t>
            </a:r>
            <a:r>
              <a:rPr lang="hr-HR" dirty="0"/>
              <a:t> </a:t>
            </a:r>
          </a:p>
          <a:p>
            <a:r>
              <a:rPr lang="hr-HR" dirty="0" smtClean="0"/>
              <a:t>Cilj: optimiranje jednog ili više mjerila vrednovanja</a:t>
            </a:r>
          </a:p>
          <a:p>
            <a:r>
              <a:rPr lang="hr-HR" dirty="0" smtClean="0"/>
              <a:t>Rezultat raspoređivanja: raspored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548680"/>
            <a:ext cx="7499176" cy="5577483"/>
          </a:xfrm>
        </p:spPr>
        <p:txBody>
          <a:bodyPr/>
          <a:lstStyle/>
          <a:p>
            <a:r>
              <a:rPr lang="hr-HR" dirty="0" smtClean="0"/>
              <a:t>Mjerila vrednovanja:</a:t>
            </a:r>
          </a:p>
          <a:p>
            <a:pPr lvl="1"/>
            <a:r>
              <a:rPr lang="hr-HR" dirty="0" smtClean="0"/>
              <a:t>Ukupna duljina rasporeda</a:t>
            </a:r>
          </a:p>
          <a:p>
            <a:pPr lvl="1"/>
            <a:r>
              <a:rPr lang="hr-HR" dirty="0" smtClean="0"/>
              <a:t>Težinsko protjecanje</a:t>
            </a:r>
          </a:p>
          <a:p>
            <a:pPr lvl="1"/>
            <a:r>
              <a:rPr lang="hr-HR" dirty="0" smtClean="0"/>
              <a:t>Težinsko zaostajanje</a:t>
            </a:r>
          </a:p>
          <a:p>
            <a:pPr lvl="1"/>
            <a:r>
              <a:rPr lang="hr-HR" dirty="0" smtClean="0"/>
              <a:t>Težinska zakašnjelost</a:t>
            </a:r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Okružje nesrodnih strojeva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Okružje: skup strojeva</a:t>
            </a:r>
          </a:p>
          <a:p>
            <a:r>
              <a:rPr lang="hr-HR" dirty="0" smtClean="0"/>
              <a:t>Svojstva strojeva: svaki stroj ima različitu brzinu izvođenja za svaki pojedini posao u sustavu</a:t>
            </a:r>
          </a:p>
          <a:p>
            <a:r>
              <a:rPr lang="hr-HR" dirty="0" smtClean="0"/>
              <a:t>Raspoloživost parametara</a:t>
            </a:r>
          </a:p>
          <a:p>
            <a:pPr lvl="1"/>
            <a:r>
              <a:rPr lang="hr-HR" dirty="0" smtClean="0"/>
              <a:t>Predodređeno raspoređivanje</a:t>
            </a:r>
          </a:p>
          <a:p>
            <a:pPr lvl="1"/>
            <a:r>
              <a:rPr lang="hr-HR" dirty="0" smtClean="0"/>
              <a:t>Raspoređivanje na zahtjev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Predodređeno raspoređivanje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35100" y="2149330"/>
            <a:ext cx="7499350" cy="339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Raspoređivanje na zahtjev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35100" y="2011446"/>
            <a:ext cx="7499350" cy="367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88FF-0B73-413C-817C-3676C4A16EB8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273</TotalTime>
  <Words>471</Words>
  <Application>Microsoft Office PowerPoint</Application>
  <PresentationFormat>On-screen Show (4:3)</PresentationFormat>
  <Paragraphs>144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SVEUČILIŠTE U ZAGREBU FAKULTET ELEKTROTEHNIKE I RAČUNARSTVA  OBRANA ZAVRŠNOG RADA</vt:lpstr>
      <vt:lpstr>ZAVRŠNI RAD BR. 1991   RASPOREĐIVANJE U OKRUŽJU NESRODNIH STROJEVA UPORABOM EVOLUCIJSKOG RAČUNANJA</vt:lpstr>
      <vt:lpstr>Sadržaj predavanja</vt:lpstr>
      <vt:lpstr>Uvod</vt:lpstr>
      <vt:lpstr>Raspoređivanje</vt:lpstr>
      <vt:lpstr>Slide 6</vt:lpstr>
      <vt:lpstr>Okružje nesrodnih strojeva</vt:lpstr>
      <vt:lpstr>Predodređeno raspoređivanje</vt:lpstr>
      <vt:lpstr>Raspoređivanje na zahtjev</vt:lpstr>
      <vt:lpstr>Evolucijsko računanje</vt:lpstr>
      <vt:lpstr>Implementacija</vt:lpstr>
      <vt:lpstr>Slide 12</vt:lpstr>
      <vt:lpstr>Rezultati</vt:lpstr>
      <vt:lpstr>Predodređeno raspoređivanje</vt:lpstr>
      <vt:lpstr>Utjecaj broja mrava</vt:lpstr>
      <vt:lpstr>Utjecaj broja ciklusa</vt:lpstr>
      <vt:lpstr>Raspoređivanje na zahtjev</vt:lpstr>
      <vt:lpstr>Utjecaj broja mrava</vt:lpstr>
      <vt:lpstr>Zaključak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SVEUČILIŠTE U ZAGREBU FAKULTET ELEKTROTEHNIKE I RAČUNARSTVA  OBRANA ZAVRŠNOG RADA</dc:title>
  <dc:creator>Karlo</dc:creator>
  <cp:lastModifiedBy>Karlo</cp:lastModifiedBy>
  <cp:revision>40</cp:revision>
  <dcterms:created xsi:type="dcterms:W3CDTF">2011-06-21T12:20:00Z</dcterms:created>
  <dcterms:modified xsi:type="dcterms:W3CDTF">2011-07-07T10:14:04Z</dcterms:modified>
</cp:coreProperties>
</file>