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38" autoAdjust="0"/>
  </p:normalViewPr>
  <p:slideViewPr>
    <p:cSldViewPr>
      <p:cViewPr>
        <p:scale>
          <a:sx n="80" d="100"/>
          <a:sy n="80" d="100"/>
        </p:scale>
        <p:origin x="-112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D67DE-0325-4062-945B-6E9ECCA67BEC}" type="datetimeFigureOut">
              <a:rPr lang="hr-HR" smtClean="0"/>
              <a:pPr/>
              <a:t>2.5.2011.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DCEC-F2FE-4944-9136-7DC752370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848872" cy="1800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ELEKTROSTIMULACIJA SRCA</a:t>
            </a:r>
            <a:endParaRPr lang="hr-HR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4437112"/>
            <a:ext cx="6400800" cy="1752600"/>
          </a:xfrm>
        </p:spPr>
        <p:txBody>
          <a:bodyPr/>
          <a:lstStyle/>
          <a:p>
            <a:pPr algn="r"/>
            <a:r>
              <a:rPr lang="hr-H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Branko Milanković</a:t>
            </a:r>
          </a:p>
          <a:p>
            <a:pPr algn="r"/>
            <a:r>
              <a:rPr lang="hr-H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Voditelj: Prof.dr.sc. Stanko Tonković</a:t>
            </a:r>
            <a:endParaRPr lang="hr-H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Elektrostimulacija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Elektrostimulator srca (pacemaker)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Sastoji se od :</a:t>
            </a:r>
          </a:p>
          <a:p>
            <a:r>
              <a:rPr lang="hr-HR" sz="2400" dirty="0" smtClean="0"/>
              <a:t>Generatora </a:t>
            </a:r>
            <a:r>
              <a:rPr lang="hr-HR" sz="2400" dirty="0" smtClean="0"/>
              <a:t>pulsa, koji proizvodi pobudni signal koji </a:t>
            </a:r>
            <a:r>
              <a:rPr lang="hr-HR" sz="2400" dirty="0" smtClean="0"/>
              <a:t>stimulira srce</a:t>
            </a:r>
          </a:p>
          <a:p>
            <a:pPr lvl="0"/>
            <a:r>
              <a:rPr lang="hr-HR" sz="2400" dirty="0" smtClean="0"/>
              <a:t>Od kabela koji na vrhu imaju elektrode kojim se povezuje generator pulsa sa srčanim </a:t>
            </a:r>
            <a:r>
              <a:rPr lang="hr-HR" sz="2400" dirty="0" smtClean="0"/>
              <a:t>tkivom</a:t>
            </a:r>
            <a:endParaRPr lang="hr-HR" sz="2400" dirty="0" smtClean="0"/>
          </a:p>
          <a:p>
            <a:r>
              <a:rPr lang="hr-HR" sz="2400" dirty="0" smtClean="0"/>
              <a:t>Baterije (smještena u kućište zajedno sa generatorom pulsa) koja napaja generator pulsa i ostalu elektroniku </a:t>
            </a:r>
            <a:endParaRPr lang="hr-HR" sz="24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lvl="2"/>
            <a:endParaRPr lang="hr-HR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lvl="2"/>
            <a:endParaRPr lang="hr-HR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lvl="2"/>
            <a:endParaRPr lang="hr-HR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Elektrostimulacija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Elektrostimulator srca se postavlja u “džep“ što ga kirurg napravi ispod ključne </a:t>
            </a:r>
            <a:r>
              <a:rPr lang="hr-HR" dirty="0" smtClean="0"/>
              <a:t>kosti</a:t>
            </a:r>
          </a:p>
          <a:p>
            <a:endParaRPr lang="hr-HR" dirty="0" smtClean="0"/>
          </a:p>
          <a:p>
            <a:r>
              <a:rPr lang="hr-HR" dirty="0" smtClean="0"/>
              <a:t>Elektroda </a:t>
            </a:r>
            <a:r>
              <a:rPr lang="hr-HR" dirty="0" smtClean="0"/>
              <a:t>se priključnim kabelom provlači kroz venu cavu superior do srca, prolazi kroz desnu pretklijetku i ulazi u desnu </a:t>
            </a:r>
            <a:r>
              <a:rPr lang="hr-HR" dirty="0" smtClean="0"/>
              <a:t>klijetku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Elektrostimulacija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Content Placeholder 3" descr="amazing_odd_interesting_funny_pacemaker_2009072321243438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628800"/>
            <a:ext cx="5832648" cy="4666119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Vrste elektrostimulatora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Elektrostimulator </a:t>
            </a:r>
            <a:r>
              <a:rPr lang="hr-HR" dirty="0" smtClean="0"/>
              <a:t>nepromjenjiva </a:t>
            </a:r>
            <a:r>
              <a:rPr lang="hr-HR" dirty="0" smtClean="0"/>
              <a:t>ritma( više se ne koristi)</a:t>
            </a:r>
          </a:p>
          <a:p>
            <a:endParaRPr lang="hr-HR" dirty="0" smtClean="0"/>
          </a:p>
          <a:p>
            <a:r>
              <a:rPr lang="hr-HR" dirty="0" smtClean="0"/>
              <a:t>Elektrostimulator </a:t>
            </a:r>
            <a:r>
              <a:rPr lang="hr-HR" dirty="0" smtClean="0"/>
              <a:t>na zahtjev inhibirajućeg </a:t>
            </a:r>
            <a:r>
              <a:rPr lang="hr-HR" dirty="0" smtClean="0"/>
              <a:t>tipa</a:t>
            </a:r>
          </a:p>
          <a:p>
            <a:endParaRPr lang="hr-HR" dirty="0" smtClean="0"/>
          </a:p>
          <a:p>
            <a:r>
              <a:rPr lang="hr-HR" dirty="0" smtClean="0"/>
              <a:t>Sinkroni elektrostimulator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Vrste elektrostimulatora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Content Placeholder 3" descr="a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00808"/>
            <a:ext cx="6411220" cy="4172533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Povijesni razvoj uređaja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1958. godine Rune Elmqvist, inženjer elektrotehnike, u tvrtki Elma Schonander (Siemens-Elema), izradio je prvi ugradbeni elektrostimulator </a:t>
            </a:r>
            <a:r>
              <a:rPr lang="hr-HR" sz="2400" dirty="0" smtClean="0"/>
              <a:t>srca.</a:t>
            </a:r>
          </a:p>
          <a:p>
            <a:r>
              <a:rPr lang="hr-HR" sz="2400" dirty="0" smtClean="0"/>
              <a:t>Prvi pacijent kojemu je ugrađen pacemaker bio je Arne </a:t>
            </a:r>
            <a:r>
              <a:rPr lang="hr-HR" sz="2400" dirty="0" smtClean="0"/>
              <a:t>Larsson (doživio </a:t>
            </a:r>
            <a:r>
              <a:rPr lang="hr-HR" sz="2400" dirty="0" smtClean="0"/>
              <a:t>je duboku starost , 86 godina, iako mu je u 44 godine od prve implantacije 25 puta implantiran novi model </a:t>
            </a:r>
            <a:r>
              <a:rPr lang="hr-HR" sz="2400" dirty="0" smtClean="0"/>
              <a:t>pacemakera)</a:t>
            </a:r>
          </a:p>
          <a:p>
            <a:endParaRPr lang="hr-HR" sz="2400" dirty="0"/>
          </a:p>
        </p:txBody>
      </p:sp>
      <p:pic>
        <p:nvPicPr>
          <p:cNvPr id="4" name="Picture 3" descr="news_pacemaker3_q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437112"/>
            <a:ext cx="1371600" cy="1371600"/>
          </a:xfrm>
          <a:prstGeom prst="rect">
            <a:avLst/>
          </a:prstGeom>
        </p:spPr>
      </p:pic>
      <p:pic>
        <p:nvPicPr>
          <p:cNvPr id="5" name="Picture 4" descr="news_pacemaker1_q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437112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Povijesni razvoj uređaja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Prvi ugradbeni pacemakeri radili su samo nekoliko sati zbog nesavršene tehnološke izvedbe, te kratkotrajnosti baterija koje su bile malena </a:t>
            </a:r>
            <a:r>
              <a:rPr lang="hr-HR" sz="2000" dirty="0" smtClean="0"/>
              <a:t>kapaciteta</a:t>
            </a:r>
          </a:p>
          <a:p>
            <a:r>
              <a:rPr lang="hr-HR" sz="2000" dirty="0" smtClean="0"/>
              <a:t>Seymour Furman </a:t>
            </a:r>
            <a:r>
              <a:rPr lang="hr-HR" sz="2000" dirty="0" smtClean="0"/>
              <a:t>predlaže </a:t>
            </a:r>
            <a:r>
              <a:rPr lang="hr-HR" sz="2000" dirty="0" smtClean="0"/>
              <a:t>je uvođenje elektrodnog katetera u srce kroz </a:t>
            </a:r>
            <a:r>
              <a:rPr lang="hr-HR" sz="2000" dirty="0" smtClean="0"/>
              <a:t>venu</a:t>
            </a:r>
          </a:p>
          <a:p>
            <a:r>
              <a:rPr lang="hr-HR" sz="2000" dirty="0" smtClean="0"/>
              <a:t>Wilson Greatbatch projektirao je i napravio tranzistorski pacemaker s baterijama koje nisu trebale ponovno punjenje svakih nekoliko </a:t>
            </a:r>
            <a:r>
              <a:rPr lang="hr-HR" sz="2000" dirty="0" smtClean="0"/>
              <a:t>dana</a:t>
            </a:r>
          </a:p>
          <a:p>
            <a:r>
              <a:rPr lang="hr-HR" sz="2000" dirty="0" smtClean="0"/>
              <a:t>1960. kirurzi William Chardack i Andrew Gage implantirali su takav pacemaker. Takav pacemaker počeo se serijski proizvoditi i bio je zaštićen patentom.</a:t>
            </a:r>
          </a:p>
          <a:p>
            <a:r>
              <a:rPr lang="hr-HR" sz="2000" dirty="0" smtClean="0"/>
              <a:t>Razvojem elektroničkih sklopova, povećanjem kapaciteta baterija, usavršavanjem mikroprocesora, smanjuju se dimenzije i masa, te poboljšava rad </a:t>
            </a:r>
            <a:r>
              <a:rPr lang="hr-HR" sz="2000" dirty="0" smtClean="0"/>
              <a:t>pacemakera</a:t>
            </a:r>
          </a:p>
          <a:p>
            <a:r>
              <a:rPr lang="hr-HR" sz="2000" dirty="0" smtClean="0"/>
              <a:t>U pedeset godina od prve implantacije </a:t>
            </a:r>
            <a:r>
              <a:rPr lang="hr-HR" sz="2000" dirty="0" smtClean="0"/>
              <a:t>pacemakera,u </a:t>
            </a:r>
            <a:r>
              <a:rPr lang="hr-HR" sz="2000" dirty="0" smtClean="0"/>
              <a:t>više od 4 milijuna ljudi ugrađen je pacemaker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Suvremeni elektrostimulatori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000" dirty="0" smtClean="0"/>
              <a:t>Programabilni </a:t>
            </a:r>
            <a:r>
              <a:rPr lang="hr-HR" sz="3000" dirty="0" smtClean="0"/>
              <a:t>elektrostimulatori srca </a:t>
            </a:r>
            <a:r>
              <a:rPr lang="hr-HR" sz="3000" dirty="0" smtClean="0"/>
              <a:t>koji omogućuju </a:t>
            </a:r>
            <a:r>
              <a:rPr lang="hr-HR" sz="3000" dirty="0" smtClean="0"/>
              <a:t>promjenu bitnih parametara </a:t>
            </a:r>
            <a:r>
              <a:rPr lang="hr-HR" sz="3000" dirty="0" smtClean="0"/>
              <a:t>stimulacije </a:t>
            </a:r>
            <a:r>
              <a:rPr lang="hr-HR" sz="3000" dirty="0" smtClean="0"/>
              <a:t>srca </a:t>
            </a:r>
            <a:endParaRPr lang="hr-HR" sz="3000" dirty="0" smtClean="0"/>
          </a:p>
          <a:p>
            <a:r>
              <a:rPr lang="hr-HR" sz="3000" smtClean="0"/>
              <a:t>Elektrostimulatori srca </a:t>
            </a:r>
            <a:r>
              <a:rPr lang="hr-HR" sz="3000" dirty="0" smtClean="0"/>
              <a:t>kod kojih postoji mogućnost telemetrije</a:t>
            </a:r>
          </a:p>
          <a:p>
            <a:r>
              <a:rPr lang="hr-HR" sz="3000" dirty="0" smtClean="0"/>
              <a:t>Elektrostimulatori srca s odzivom na fizičku aktivnost </a:t>
            </a:r>
            <a:r>
              <a:rPr lang="hr-HR" sz="3000" dirty="0" smtClean="0"/>
              <a:t>(imaju </a:t>
            </a:r>
            <a:r>
              <a:rPr lang="hr-HR" sz="3000" dirty="0" smtClean="0"/>
              <a:t>mogućnost da se njihova frekvencija impulsa mijenja u skladu s radom koji obavlja </a:t>
            </a:r>
            <a:r>
              <a:rPr lang="hr-HR" sz="3000" dirty="0" smtClean="0"/>
              <a:t>bolesnik)</a:t>
            </a:r>
          </a:p>
          <a:p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Budućnost elektrostimulatora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Buduća poboljšanja usmjerena su na </a:t>
            </a:r>
            <a:r>
              <a:rPr lang="hr-HR" sz="2800" dirty="0" smtClean="0"/>
              <a:t>poboljšanja </a:t>
            </a:r>
            <a:r>
              <a:rPr lang="hr-HR" sz="2800" dirty="0" smtClean="0"/>
              <a:t>u senzoriranju fizičke aktivnosti. </a:t>
            </a:r>
            <a:endParaRPr lang="hr-HR" sz="2800" dirty="0" smtClean="0"/>
          </a:p>
          <a:p>
            <a:r>
              <a:rPr lang="hr-HR" sz="2800" dirty="0" smtClean="0"/>
              <a:t>Također radi se na poboljšanom komunikacijskom prijenosu između pacijenata i liječnika radi lakšeg praćenja stanja, te točnijih dijagnostičkih </a:t>
            </a:r>
            <a:r>
              <a:rPr lang="hr-HR" sz="2800" dirty="0" smtClean="0"/>
              <a:t>podataka</a:t>
            </a:r>
          </a:p>
          <a:p>
            <a:r>
              <a:rPr lang="hr-HR" sz="2800" dirty="0" smtClean="0"/>
              <a:t>Radi se i na rješavanju problema elektromagnetskog utjecaja na elektrostimulatore, što stvara probleme osobama u blizini radio frekvencija, a </a:t>
            </a:r>
            <a:r>
              <a:rPr lang="hr-HR" sz="2800" dirty="0" smtClean="0"/>
              <a:t>posebno </a:t>
            </a:r>
            <a:r>
              <a:rPr lang="hr-HR" sz="2800" dirty="0" smtClean="0"/>
              <a:t>zbog nemogućnosti korištenja MRI-a. </a:t>
            </a:r>
            <a:endParaRPr lang="hr-HR" sz="2800" dirty="0" smtClean="0"/>
          </a:p>
          <a:p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Budućnost elektrostimulatora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Najnovija istraživanja rade na otkrivanju bio pacemakera, koji je dijelom električni, dijelom biološki. Radi se na uzgoju umjetnih organa potpuno biološki, što bi u skoroj budućnosti moglo potpuno istisnuti konvencionalnu uporabu pacemakera, te potaknuti potpunu revoluciju u liječenju bolesti.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UVOD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651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3600" dirty="0" smtClean="0"/>
              <a:t>Anatomija i fiziologija srca</a:t>
            </a:r>
          </a:p>
          <a:p>
            <a:pPr>
              <a:buFont typeface="Wingdings" pitchFamily="2" charset="2"/>
              <a:buChar char="§"/>
            </a:pPr>
            <a:r>
              <a:rPr lang="hr-HR" sz="3600" dirty="0" smtClean="0"/>
              <a:t>EKG</a:t>
            </a:r>
          </a:p>
          <a:p>
            <a:pPr>
              <a:buFont typeface="Wingdings" pitchFamily="2" charset="2"/>
              <a:buChar char="§"/>
            </a:pPr>
            <a:r>
              <a:rPr lang="hr-HR" sz="3600" dirty="0" smtClean="0"/>
              <a:t>Poremećaji rada srca</a:t>
            </a:r>
          </a:p>
          <a:p>
            <a:pPr>
              <a:buFont typeface="Wingdings" pitchFamily="2" charset="2"/>
              <a:buChar char="§"/>
            </a:pPr>
            <a:r>
              <a:rPr lang="hr-HR" sz="3600" dirty="0" smtClean="0"/>
              <a:t>Elektrostimulacija srca</a:t>
            </a:r>
          </a:p>
          <a:p>
            <a:pPr>
              <a:buFont typeface="Wingdings" pitchFamily="2" charset="2"/>
              <a:buChar char="§"/>
            </a:pPr>
            <a:r>
              <a:rPr lang="hr-HR" sz="3600" dirty="0" smtClean="0"/>
              <a:t>Povijest razvoja uređaja</a:t>
            </a:r>
          </a:p>
          <a:p>
            <a:pPr>
              <a:buFont typeface="Wingdings" pitchFamily="2" charset="2"/>
              <a:buChar char="§"/>
            </a:pPr>
            <a:r>
              <a:rPr lang="hr-HR" sz="3600" dirty="0" smtClean="0"/>
              <a:t>Suvremeni elektrostimulatori i budućnost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Anatomija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Težine 300 g smješteno u prsnom košu</a:t>
            </a:r>
          </a:p>
          <a:p>
            <a:r>
              <a:rPr lang="pl-PL" dirty="0" smtClean="0"/>
              <a:t>P</a:t>
            </a:r>
            <a:r>
              <a:rPr lang="pl-PL" dirty="0" smtClean="0"/>
              <a:t>odijeljeno </a:t>
            </a:r>
            <a:r>
              <a:rPr lang="pl-PL" dirty="0" smtClean="0"/>
              <a:t>na lijevo (arterijsko) i desno (vensko) </a:t>
            </a:r>
            <a:r>
              <a:rPr lang="pl-PL" dirty="0" smtClean="0"/>
              <a:t>srce</a:t>
            </a:r>
          </a:p>
          <a:p>
            <a:r>
              <a:rPr lang="pl-PL" dirty="0" smtClean="0"/>
              <a:t>S</a:t>
            </a:r>
            <a:r>
              <a:rPr lang="pl-PL" dirty="0" smtClean="0"/>
              <a:t>astoji </a:t>
            </a:r>
            <a:r>
              <a:rPr lang="pl-PL" dirty="0" smtClean="0"/>
              <a:t>se od pretklijetke (atrij) i klijetke (ventrikul</a:t>
            </a:r>
            <a:r>
              <a:rPr lang="pl-PL" dirty="0" smtClean="0"/>
              <a:t>)</a:t>
            </a:r>
          </a:p>
          <a:p>
            <a:r>
              <a:rPr lang="pl-PL" dirty="0" smtClean="0"/>
              <a:t>Krv se dovodi i odvodi u srce preko </a:t>
            </a:r>
            <a:r>
              <a:rPr lang="pl-PL" dirty="0" smtClean="0"/>
              <a:t>donje i gornje šuplje </a:t>
            </a:r>
            <a:r>
              <a:rPr lang="pl-PL" dirty="0" smtClean="0"/>
              <a:t>vene, te plućnih vena</a:t>
            </a:r>
          </a:p>
          <a:p>
            <a:r>
              <a:rPr lang="pl-PL" dirty="0" smtClean="0"/>
              <a:t>Klijetka i pretklijetka odvojene su srčanim </a:t>
            </a:r>
            <a:r>
              <a:rPr lang="pl-PL" dirty="0" smtClean="0"/>
              <a:t>zaliscima</a:t>
            </a:r>
          </a:p>
          <a:p>
            <a:endParaRPr lang="pl-PL" sz="2800" dirty="0" smtClean="0"/>
          </a:p>
          <a:p>
            <a:endParaRPr lang="hr-H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Anatomija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Content Placeholder 3" descr="heart_anatom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196752"/>
            <a:ext cx="4176464" cy="539603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Fiziologija rada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Ritmičkim </a:t>
            </a:r>
            <a:r>
              <a:rPr lang="pl-PL" sz="2400" dirty="0" smtClean="0"/>
              <a:t>kontrakcijama tjera krv kroz žile sustavnog i plućnog </a:t>
            </a:r>
            <a:r>
              <a:rPr lang="pl-PL" sz="2400" dirty="0" smtClean="0"/>
              <a:t>krvotoka</a:t>
            </a:r>
          </a:p>
          <a:p>
            <a:r>
              <a:rPr lang="pl-PL" sz="2400" dirty="0" smtClean="0"/>
              <a:t>Sustavni krvotok opskrbljuje krvlju cjelokupan organizam čime omogućuje izmjenu tekućine i tvari, dok se u plućnom krvotoku omogućuje </a:t>
            </a:r>
            <a:r>
              <a:rPr lang="pl-PL" sz="2400" dirty="0" smtClean="0"/>
              <a:t>izmjena </a:t>
            </a:r>
            <a:r>
              <a:rPr lang="pl-PL" sz="2400" dirty="0" smtClean="0"/>
              <a:t>plinova preko </a:t>
            </a:r>
            <a:r>
              <a:rPr lang="pl-PL" sz="2400" dirty="0" smtClean="0"/>
              <a:t>pluća</a:t>
            </a:r>
          </a:p>
          <a:p>
            <a:r>
              <a:rPr lang="pl-PL" sz="2400" dirty="0" smtClean="0"/>
              <a:t>Konstantnu cirkulaciju krvotoka, srce ostvaruje kontrakcijom svoje </a:t>
            </a:r>
            <a:r>
              <a:rPr lang="pl-PL" sz="2400" dirty="0" smtClean="0"/>
              <a:t>muskulature</a:t>
            </a:r>
          </a:p>
          <a:p>
            <a:r>
              <a:rPr lang="pl-PL" sz="2400" dirty="0" smtClean="0"/>
              <a:t>Poticaj se javlja u SA-čvoru (sinusno-atrijski čvor)  u obliku akcijskog potencijala koji se širi sve do AV-čvora (atrioventrikulski čvor), izazivajući pri tome kontrakciju muskulature, koja se širi srčanim mišićem</a:t>
            </a:r>
            <a:endParaRPr lang="hr-H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Fiziologija rada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Content Placeholder 3" descr="w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844824"/>
            <a:ext cx="4541502" cy="4146589"/>
          </a:xfrm>
          <a:effectLst>
            <a:softEdge rad="63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Elektrokaridogram (EKG)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P- val (</a:t>
            </a:r>
            <a:r>
              <a:rPr lang="pl-PL" dirty="0" smtClean="0"/>
              <a:t>atrijska depolarizacija)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QRS kompleks                                  </a:t>
            </a:r>
            <a:r>
              <a:rPr lang="pl-PL" dirty="0" smtClean="0"/>
              <a:t>(ventrikularna depolarizacija)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T- val                                                     (</a:t>
            </a:r>
            <a:r>
              <a:rPr lang="pl-PL" dirty="0" smtClean="0"/>
              <a:t>ventrikularna repolarizacija)</a:t>
            </a:r>
            <a:endParaRPr lang="hr-HR" dirty="0"/>
          </a:p>
        </p:txBody>
      </p:sp>
      <p:pic>
        <p:nvPicPr>
          <p:cNvPr id="6" name="Picture 5" descr="300px-SinusRhythmLabels.svg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1097" y="1484784"/>
            <a:ext cx="4232903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Poremećaji rada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Bradikardija</a:t>
            </a:r>
          </a:p>
          <a:p>
            <a:pPr>
              <a:buNone/>
            </a:pPr>
            <a:r>
              <a:rPr lang="hr-HR" dirty="0" smtClean="0"/>
              <a:t>   (usporeni srčani ritam)</a:t>
            </a:r>
          </a:p>
          <a:p>
            <a:endParaRPr lang="hr-HR" dirty="0" smtClean="0"/>
          </a:p>
          <a:p>
            <a:r>
              <a:rPr lang="hr-HR" dirty="0" smtClean="0"/>
              <a:t>Tahikardija</a:t>
            </a:r>
          </a:p>
          <a:p>
            <a:pPr>
              <a:buNone/>
            </a:pPr>
            <a:r>
              <a:rPr lang="hr-HR" dirty="0" smtClean="0"/>
              <a:t>    (ubrzani srčani ritam)</a:t>
            </a:r>
          </a:p>
          <a:p>
            <a:endParaRPr lang="hr-HR" dirty="0" smtClean="0"/>
          </a:p>
          <a:p>
            <a:r>
              <a:rPr lang="hr-HR" dirty="0" smtClean="0"/>
              <a:t>Ventrikularna fibrilacija </a:t>
            </a:r>
            <a:endParaRPr lang="hr-HR" dirty="0"/>
          </a:p>
        </p:txBody>
      </p:sp>
      <p:pic>
        <p:nvPicPr>
          <p:cNvPr id="4" name="Picture 3" descr="sinus_brady_ec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12776"/>
            <a:ext cx="4116115" cy="1540868"/>
          </a:xfrm>
          <a:prstGeom prst="rect">
            <a:avLst/>
          </a:prstGeom>
        </p:spPr>
      </p:pic>
      <p:pic>
        <p:nvPicPr>
          <p:cNvPr id="5" name="Picture 4" descr="sinus_tachy_e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140968"/>
            <a:ext cx="4212302" cy="1584176"/>
          </a:xfrm>
          <a:prstGeom prst="rect">
            <a:avLst/>
          </a:prstGeom>
        </p:spPr>
      </p:pic>
      <p:pic>
        <p:nvPicPr>
          <p:cNvPr id="6" name="Picture 5" descr="573_Ventricular_Fibrill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941168"/>
            <a:ext cx="3076575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Elektrostimulacija srca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Akcijski </a:t>
            </a:r>
            <a:r>
              <a:rPr lang="hr-HR" sz="2800" dirty="0" smtClean="0"/>
              <a:t>potencijal </a:t>
            </a:r>
            <a:r>
              <a:rPr lang="hr-HR" sz="2800" dirty="0" smtClean="0"/>
              <a:t>širi se </a:t>
            </a:r>
            <a:r>
              <a:rPr lang="hr-HR" sz="2800" dirty="0" smtClean="0"/>
              <a:t>iz SA- čvora do AV- čvora, a zatim dolazi do daljnjeg brzog širenja impulsa na miokard </a:t>
            </a:r>
            <a:r>
              <a:rPr lang="hr-HR" sz="2800" dirty="0" smtClean="0"/>
              <a:t>preko </a:t>
            </a:r>
            <a:r>
              <a:rPr lang="hr-HR" sz="2800" dirty="0" smtClean="0"/>
              <a:t>Hissova snopa i Purkinjeovih niti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 </a:t>
            </a:r>
            <a:r>
              <a:rPr lang="hr-HR" sz="2800" dirty="0" smtClean="0"/>
              <a:t>Kod SA-bloka, AV- čvor preuzima ulogu stvaranja akcijskih </a:t>
            </a:r>
            <a:r>
              <a:rPr lang="hr-HR" sz="2800" dirty="0" smtClean="0"/>
              <a:t>potencijala</a:t>
            </a:r>
          </a:p>
          <a:p>
            <a:r>
              <a:rPr lang="hr-HR" sz="2800" dirty="0" smtClean="0"/>
              <a:t>Kod AV- bloka impulsi se stvaraju u samom Hissovu snopu sa znatno nižom frekvencijom od 15 do 40 u minuti, što ima za posljedicu nedovoljnu opskrbu organizma krvlju. U tom slučaju primjenjuje se elektrostimulator srca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680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ELEKTROSTIMULACIJA SRCA</vt:lpstr>
      <vt:lpstr>UVOD</vt:lpstr>
      <vt:lpstr>Anatomija srca</vt:lpstr>
      <vt:lpstr>Anatomija srca</vt:lpstr>
      <vt:lpstr>Fiziologija rada srca</vt:lpstr>
      <vt:lpstr>Fiziologija rada srca</vt:lpstr>
      <vt:lpstr>Elektrokaridogram (EKG)</vt:lpstr>
      <vt:lpstr>Poremećaji rada srca</vt:lpstr>
      <vt:lpstr>Elektrostimulacija srca</vt:lpstr>
      <vt:lpstr>Elektrostimulacija srca</vt:lpstr>
      <vt:lpstr>Elektrostimulacija srca</vt:lpstr>
      <vt:lpstr>Elektrostimulacija srca</vt:lpstr>
      <vt:lpstr>Vrste elektrostimulatora</vt:lpstr>
      <vt:lpstr>Vrste elektrostimulatora</vt:lpstr>
      <vt:lpstr>Povijesni razvoj uređaja</vt:lpstr>
      <vt:lpstr>Povijesni razvoj uređaja</vt:lpstr>
      <vt:lpstr>Suvremeni elektrostimulatori</vt:lpstr>
      <vt:lpstr>Budućnost elektrostimulatora</vt:lpstr>
      <vt:lpstr>Budućnost elektrostimulatora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ELEKTROSTIMULACIJA SRCA</dc:title>
  <dc:creator>DELL</dc:creator>
  <cp:lastModifiedBy>DELL</cp:lastModifiedBy>
  <cp:revision>28</cp:revision>
  <dcterms:created xsi:type="dcterms:W3CDTF">2011-05-01T02:46:43Z</dcterms:created>
  <dcterms:modified xsi:type="dcterms:W3CDTF">2011-05-02T19:18:58Z</dcterms:modified>
</cp:coreProperties>
</file>