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81" r:id="rId18"/>
    <p:sldId id="275" r:id="rId19"/>
    <p:sldId id="276" r:id="rId20"/>
    <p:sldId id="282" r:id="rId21"/>
    <p:sldId id="283" r:id="rId22"/>
    <p:sldId id="277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8" autoAdjust="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113-9451-42E5-8022-F70FE612A246}" type="datetimeFigureOut">
              <a:rPr lang="hr-HR" smtClean="0"/>
              <a:t>23.5.2012.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2341-06E3-4A95-A879-58BE2E2BF2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113-9451-42E5-8022-F70FE612A246}" type="datetimeFigureOut">
              <a:rPr lang="hr-HR" smtClean="0"/>
              <a:t>23.5.2012.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2341-06E3-4A95-A879-58BE2E2BF2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113-9451-42E5-8022-F70FE612A246}" type="datetimeFigureOut">
              <a:rPr lang="hr-HR" smtClean="0"/>
              <a:t>23.5.2012.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2341-06E3-4A95-A879-58BE2E2BF29F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113-9451-42E5-8022-F70FE612A246}" type="datetimeFigureOut">
              <a:rPr lang="hr-HR" smtClean="0"/>
              <a:t>23.5.2012.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2341-06E3-4A95-A879-58BE2E2BF29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48080"/>
            <a:ext cx="8229600" cy="12527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113-9451-42E5-8022-F70FE612A246}" type="datetimeFigureOut">
              <a:rPr lang="hr-HR" smtClean="0"/>
              <a:t>23.5.2012.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2341-06E3-4A95-A879-58BE2E2BF2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113-9451-42E5-8022-F70FE612A246}" type="datetimeFigureOut">
              <a:rPr lang="hr-HR" smtClean="0"/>
              <a:t>23.5.2012.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2341-06E3-4A95-A879-58BE2E2BF29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113-9451-42E5-8022-F70FE612A246}" type="datetimeFigureOut">
              <a:rPr lang="hr-HR" smtClean="0"/>
              <a:t>23.5.2012.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2341-06E3-4A95-A879-58BE2E2BF2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113-9451-42E5-8022-F70FE612A246}" type="datetimeFigureOut">
              <a:rPr lang="hr-HR" smtClean="0"/>
              <a:t>23.5.2012.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2341-06E3-4A95-A879-58BE2E2BF2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113-9451-42E5-8022-F70FE612A246}" type="datetimeFigureOut">
              <a:rPr lang="hr-HR" smtClean="0"/>
              <a:t>23.5.2012.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2341-06E3-4A95-A879-58BE2E2BF2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113-9451-42E5-8022-F70FE612A246}" type="datetimeFigureOut">
              <a:rPr lang="hr-HR" smtClean="0"/>
              <a:t>23.5.2012.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2341-06E3-4A95-A879-58BE2E2BF29F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113-9451-42E5-8022-F70FE612A246}" type="datetimeFigureOut">
              <a:rPr lang="hr-HR" smtClean="0"/>
              <a:t>23.5.2012.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2341-06E3-4A95-A879-58BE2E2BF29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B838113-9451-42E5-8022-F70FE612A246}" type="datetimeFigureOut">
              <a:rPr lang="hr-HR" smtClean="0"/>
              <a:t>23.5.2012.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F402341-06E3-4A95-A879-58BE2E2BF29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1504876"/>
            <a:ext cx="7772400" cy="1780108"/>
          </a:xfrm>
        </p:spPr>
        <p:txBody>
          <a:bodyPr>
            <a:normAutofit/>
          </a:bodyPr>
          <a:lstStyle/>
          <a:p>
            <a:r>
              <a:rPr lang="hr-HR" sz="5400" dirty="0" smtClean="0"/>
              <a:t>Plutajući</a:t>
            </a:r>
            <a:r>
              <a:rPr lang="hr-HR" sz="4800" dirty="0" smtClean="0"/>
              <a:t> vjetroagregati</a:t>
            </a:r>
            <a:endParaRPr lang="hr-H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4980136"/>
            <a:ext cx="4608512" cy="1473200"/>
          </a:xfrm>
        </p:spPr>
        <p:txBody>
          <a:bodyPr/>
          <a:lstStyle/>
          <a:p>
            <a:pPr algn="r"/>
            <a:r>
              <a:rPr lang="hr-HR" b="1" dirty="0" smtClean="0"/>
              <a:t>Ivan Kunović</a:t>
            </a:r>
          </a:p>
          <a:p>
            <a:pPr algn="r"/>
            <a:r>
              <a:rPr lang="hr-HR" b="1" dirty="0" smtClean="0"/>
              <a:t>Voditelj: Mario Vašak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3035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8024" y="2936801"/>
            <a:ext cx="3996432" cy="3450696"/>
          </a:xfrm>
        </p:spPr>
        <p:txBody>
          <a:bodyPr/>
          <a:lstStyle/>
          <a:p>
            <a:r>
              <a:rPr lang="hr-HR" dirty="0" smtClean="0"/>
              <a:t>Konstantne</a:t>
            </a:r>
          </a:p>
          <a:p>
            <a:r>
              <a:rPr lang="hr-HR" dirty="0" smtClean="0"/>
              <a:t>Male preinake</a:t>
            </a:r>
          </a:p>
          <a:p>
            <a:r>
              <a:rPr lang="hr-HR" dirty="0" smtClean="0"/>
              <a:t>Velik potencijal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Morske struje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392488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2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/>
            <a:r>
              <a:rPr lang="pl-PL" dirty="0"/>
              <a:t>Dizajn plutajućih </a:t>
            </a:r>
            <a:r>
              <a:rPr lang="pl-PL" dirty="0" smtClean="0"/>
              <a:t>platformi</a:t>
            </a:r>
          </a:p>
          <a:p>
            <a:pPr marL="553720" lvl="2"/>
            <a:r>
              <a:rPr lang="pl-PL" dirty="0"/>
              <a:t>Balastni dizajn</a:t>
            </a:r>
            <a:endParaRPr lang="hr-HR" dirty="0"/>
          </a:p>
          <a:p>
            <a:pPr marL="553720" lvl="2"/>
            <a:r>
              <a:rPr lang="hr-HR" dirty="0"/>
              <a:t> „Napeti“ </a:t>
            </a:r>
            <a:r>
              <a:rPr lang="hr-HR" dirty="0" smtClean="0"/>
              <a:t>dizajn</a:t>
            </a:r>
            <a:endParaRPr lang="hr-HR" dirty="0"/>
          </a:p>
          <a:p>
            <a:pPr marL="553720" lvl="2"/>
            <a:r>
              <a:rPr lang="hr-HR" dirty="0"/>
              <a:t>Dizajn </a:t>
            </a:r>
            <a:r>
              <a:rPr lang="hr-HR" dirty="0" smtClean="0"/>
              <a:t>teglenice</a:t>
            </a:r>
            <a:endParaRPr lang="hr-HR" dirty="0"/>
          </a:p>
          <a:p>
            <a:pPr marL="274320" lvl="1"/>
            <a:r>
              <a:rPr lang="hr-HR" dirty="0" smtClean="0"/>
              <a:t>Posmicanje vjetrofarmi </a:t>
            </a:r>
            <a:r>
              <a:rPr lang="hr-HR" dirty="0"/>
              <a:t>za bolju iskoristivost</a:t>
            </a:r>
          </a:p>
          <a:p>
            <a:pPr marL="274320" lvl="1"/>
            <a:r>
              <a:rPr lang="hr-HR" dirty="0"/>
              <a:t>Vjetroagregati na naftnim platformama</a:t>
            </a:r>
          </a:p>
          <a:p>
            <a:pPr marL="274320" lvl="1"/>
            <a:r>
              <a:rPr lang="hr-HR" dirty="0"/>
              <a:t>Dopremanje vjetroagregata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Inženjerski izazovi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38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7864" y="2613957"/>
            <a:ext cx="5292576" cy="3450696"/>
          </a:xfrm>
        </p:spPr>
        <p:txBody>
          <a:bodyPr/>
          <a:lstStyle/>
          <a:p>
            <a:r>
              <a:rPr lang="pl-PL" dirty="0" smtClean="0"/>
              <a:t>Balastni </a:t>
            </a:r>
            <a:r>
              <a:rPr lang="pl-PL" dirty="0"/>
              <a:t>plovak </a:t>
            </a:r>
            <a:endParaRPr lang="pl-PL" dirty="0" smtClean="0"/>
          </a:p>
          <a:p>
            <a:r>
              <a:rPr lang="pl-PL" dirty="0" smtClean="0"/>
              <a:t>Nenapete niti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Balastni dizajn</a:t>
            </a:r>
            <a:endParaRPr lang="hr-HR" dirty="0"/>
          </a:p>
        </p:txBody>
      </p:sp>
      <p:pic>
        <p:nvPicPr>
          <p:cNvPr id="4" name="Picture 3" descr="[floating+wind+turbine+concepts.jpg]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r="63637"/>
          <a:stretch>
            <a:fillRect/>
          </a:stretch>
        </p:blipFill>
        <p:spPr bwMode="auto">
          <a:xfrm>
            <a:off x="611559" y="1988840"/>
            <a:ext cx="2179315" cy="4700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9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9872" y="2603752"/>
            <a:ext cx="7408333" cy="3450696"/>
          </a:xfrm>
        </p:spPr>
        <p:txBody>
          <a:bodyPr/>
          <a:lstStyle/>
          <a:p>
            <a:r>
              <a:rPr lang="hr-HR" dirty="0" smtClean="0"/>
              <a:t>3 napete niti</a:t>
            </a:r>
          </a:p>
          <a:p>
            <a:r>
              <a:rPr lang="hr-HR" dirty="0" smtClean="0"/>
              <a:t>Čvrsti temelj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„Napeti” dizajn</a:t>
            </a:r>
            <a:endParaRPr lang="hr-HR" dirty="0"/>
          </a:p>
        </p:txBody>
      </p:sp>
      <p:pic>
        <p:nvPicPr>
          <p:cNvPr id="4" name="Picture 3" descr="[floating+wind+turbine+concepts.jpg]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38182"/>
          <a:stretch>
            <a:fillRect/>
          </a:stretch>
        </p:blipFill>
        <p:spPr bwMode="auto">
          <a:xfrm>
            <a:off x="755576" y="1988840"/>
            <a:ext cx="194421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7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1880" y="2564904"/>
            <a:ext cx="4348005" cy="2697163"/>
          </a:xfrm>
        </p:spPr>
        <p:txBody>
          <a:bodyPr/>
          <a:lstStyle/>
          <a:p>
            <a:r>
              <a:rPr lang="hr-HR" dirty="0" smtClean="0"/>
              <a:t>Balastna voda</a:t>
            </a:r>
          </a:p>
          <a:p>
            <a:r>
              <a:rPr lang="hr-HR" dirty="0" smtClean="0"/>
              <a:t>Masivan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Dizajn teglenice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26458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6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630" y="2982104"/>
            <a:ext cx="4131981" cy="3450696"/>
          </a:xfrm>
        </p:spPr>
        <p:txBody>
          <a:bodyPr/>
          <a:lstStyle/>
          <a:p>
            <a:r>
              <a:rPr lang="hr-HR" dirty="0" smtClean="0"/>
              <a:t>Radi bolje iskoristivosti</a:t>
            </a:r>
          </a:p>
          <a:p>
            <a:r>
              <a:rPr lang="hr-HR" dirty="0" smtClean="0"/>
              <a:t>Translacija cijelog reda vjetroagregata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Posmicanje vjetrofarmi</a:t>
            </a:r>
            <a:endParaRPr lang="hr-HR" dirty="0"/>
          </a:p>
        </p:txBody>
      </p:sp>
      <p:pic>
        <p:nvPicPr>
          <p:cNvPr id="4" name="Picture 3" descr="http://www.enerzine.com/UserFiles/Image/breve11728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81642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t="30533" r="8511" b="29893"/>
          <a:stretch/>
        </p:blipFill>
        <p:spPr bwMode="auto">
          <a:xfrm>
            <a:off x="251520" y="2132856"/>
            <a:ext cx="8707537" cy="26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19"/>
          <p:cNvSpPr>
            <a:spLocks noGrp="1"/>
          </p:cNvSpPr>
          <p:nvPr/>
        </p:nvSpPr>
        <p:spPr>
          <a:xfrm>
            <a:off x="1049003" y="5085184"/>
            <a:ext cx="7408333" cy="752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000" dirty="0" smtClean="0"/>
              <a:t>Posmicanje vjetrofarmi radi bolje učinkovitosti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26332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542109"/>
            <a:ext cx="3564384" cy="3450696"/>
          </a:xfrm>
        </p:spPr>
        <p:txBody>
          <a:bodyPr/>
          <a:lstStyle/>
          <a:p>
            <a:r>
              <a:rPr lang="hr-HR" dirty="0" smtClean="0"/>
              <a:t>Pola posla gotovo</a:t>
            </a:r>
          </a:p>
          <a:p>
            <a:r>
              <a:rPr lang="hr-HR" dirty="0" smtClean="0"/>
              <a:t>Velika nosivost- veliki vjetroagregat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Vjetroagregati na naftnim platformama</a:t>
            </a:r>
            <a:endParaRPr lang="hr-HR" dirty="0"/>
          </a:p>
        </p:txBody>
      </p:sp>
      <p:pic>
        <p:nvPicPr>
          <p:cNvPr id="3074" name="Picture 2" descr="http://www.sro.hse.gov.uk/article_images/141(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1233"/>
            <a:ext cx="4032448" cy="403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4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420888"/>
            <a:ext cx="7408333" cy="3450696"/>
          </a:xfrm>
        </p:spPr>
        <p:txBody>
          <a:bodyPr/>
          <a:lstStyle/>
          <a:p>
            <a:r>
              <a:rPr lang="hr-HR" dirty="0" smtClean="0"/>
              <a:t>Plutajućom teglenicom</a:t>
            </a:r>
          </a:p>
          <a:p>
            <a:r>
              <a:rPr lang="hr-HR" dirty="0" smtClean="0"/>
              <a:t>Nosivost:  2 vjetroagregata</a:t>
            </a:r>
          </a:p>
          <a:p>
            <a:r>
              <a:rPr lang="hr-HR" dirty="0" smtClean="0"/>
              <a:t>Inovativni dizajn – punjenje balastnom vodom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Dopremanje vjetroagregata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68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aritimejournal.com/__data/assets/image/0006/702258/MJJAN12Renewables-Flipping-Bar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51" y="812683"/>
            <a:ext cx="9451112" cy="42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9"/>
          <p:cNvSpPr txBox="1">
            <a:spLocks/>
          </p:cNvSpPr>
          <p:nvPr/>
        </p:nvSpPr>
        <p:spPr>
          <a:xfrm>
            <a:off x="467544" y="5301208"/>
            <a:ext cx="8208911" cy="75294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hr-HR" sz="3000" dirty="0" smtClean="0"/>
              <a:t>Okretanje teglenice WINDFLIP s vjetroagregatom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31087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332656" y="188640"/>
            <a:ext cx="5616624" cy="504056"/>
          </a:xfrm>
        </p:spPr>
        <p:txBody>
          <a:bodyPr>
            <a:noAutofit/>
          </a:bodyPr>
          <a:lstStyle/>
          <a:p>
            <a:r>
              <a:rPr lang="hr-HR" sz="3000" dirty="0" smtClean="0"/>
              <a:t>Sadržaj:</a:t>
            </a:r>
            <a:endParaRPr lang="hr-HR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5616624" cy="5616624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Energija vjetra</a:t>
            </a:r>
            <a:endParaRPr lang="hr-HR" dirty="0"/>
          </a:p>
          <a:p>
            <a:r>
              <a:rPr lang="pl-PL" dirty="0" smtClean="0"/>
              <a:t>Prednosti </a:t>
            </a:r>
            <a:r>
              <a:rPr lang="pl-PL" dirty="0"/>
              <a:t>i perspektiva plutajućih </a:t>
            </a:r>
            <a:r>
              <a:rPr lang="pl-PL" dirty="0" smtClean="0"/>
              <a:t>vjetroagregata</a:t>
            </a:r>
            <a:endParaRPr lang="hr-HR" dirty="0"/>
          </a:p>
          <a:p>
            <a:pPr lvl="1"/>
            <a:r>
              <a:rPr lang="pl-PL" dirty="0" smtClean="0"/>
              <a:t>Velike dubine</a:t>
            </a:r>
            <a:endParaRPr lang="pl-PL" dirty="0"/>
          </a:p>
          <a:p>
            <a:pPr lvl="1"/>
            <a:r>
              <a:rPr lang="pl-PL" dirty="0" smtClean="0"/>
              <a:t>Mala </a:t>
            </a:r>
            <a:r>
              <a:rPr lang="pl-PL" dirty="0"/>
              <a:t>masa nosivih </a:t>
            </a:r>
            <a:r>
              <a:rPr lang="pl-PL" dirty="0" smtClean="0"/>
              <a:t>elemenata</a:t>
            </a:r>
            <a:endParaRPr lang="hr-HR" dirty="0"/>
          </a:p>
          <a:p>
            <a:pPr lvl="1"/>
            <a:r>
              <a:rPr lang="pl-PL" dirty="0" smtClean="0"/>
              <a:t>Utjecaj </a:t>
            </a:r>
            <a:r>
              <a:rPr lang="pl-PL" dirty="0"/>
              <a:t>na </a:t>
            </a:r>
            <a:r>
              <a:rPr lang="pl-PL" dirty="0" smtClean="0"/>
              <a:t>okoliš</a:t>
            </a:r>
          </a:p>
          <a:p>
            <a:pPr lvl="1"/>
            <a:r>
              <a:rPr lang="pl-PL" dirty="0" smtClean="0"/>
              <a:t>Neotkriveni potencijali</a:t>
            </a:r>
            <a:endParaRPr lang="hr-HR" dirty="0"/>
          </a:p>
          <a:p>
            <a:r>
              <a:rPr lang="pl-PL" dirty="0" smtClean="0"/>
              <a:t>Inženjerski izazovi</a:t>
            </a:r>
            <a:endParaRPr lang="hr-HR" dirty="0"/>
          </a:p>
          <a:p>
            <a:pPr lvl="1"/>
            <a:r>
              <a:rPr lang="pl-PL" dirty="0" smtClean="0"/>
              <a:t>Dizajn </a:t>
            </a:r>
            <a:r>
              <a:rPr lang="pl-PL" dirty="0"/>
              <a:t>plutajućih </a:t>
            </a:r>
            <a:r>
              <a:rPr lang="pl-PL" dirty="0" smtClean="0"/>
              <a:t>platformi</a:t>
            </a:r>
            <a:endParaRPr lang="hr-HR" dirty="0"/>
          </a:p>
          <a:p>
            <a:pPr lvl="1"/>
            <a:r>
              <a:rPr lang="hr-HR" dirty="0" smtClean="0"/>
              <a:t>Podešavanje </a:t>
            </a:r>
            <a:r>
              <a:rPr lang="hr-HR" dirty="0"/>
              <a:t>cijelih vjetrofarmi za bolju </a:t>
            </a:r>
            <a:r>
              <a:rPr lang="hr-HR" dirty="0" smtClean="0"/>
              <a:t>iskoristivost</a:t>
            </a:r>
            <a:endParaRPr lang="hr-HR" dirty="0"/>
          </a:p>
          <a:p>
            <a:pPr lvl="1"/>
            <a:r>
              <a:rPr lang="hr-HR" dirty="0" smtClean="0"/>
              <a:t>Vjetroagregati </a:t>
            </a:r>
            <a:r>
              <a:rPr lang="hr-HR" dirty="0"/>
              <a:t>na naftnim </a:t>
            </a:r>
            <a:r>
              <a:rPr lang="hr-HR" dirty="0" smtClean="0"/>
              <a:t>platformama</a:t>
            </a:r>
          </a:p>
          <a:p>
            <a:pPr lvl="1"/>
            <a:r>
              <a:rPr lang="hr-HR" dirty="0" smtClean="0"/>
              <a:t>Dopremanje vjetroagregata</a:t>
            </a:r>
          </a:p>
          <a:p>
            <a:pPr lvl="1"/>
            <a:r>
              <a:rPr lang="hr-HR" dirty="0"/>
              <a:t>Predviđanje kvarova i nadziranje sustava</a:t>
            </a:r>
          </a:p>
          <a:p>
            <a:r>
              <a:rPr lang="hr-HR" dirty="0" smtClean="0"/>
              <a:t>Neisplativost </a:t>
            </a:r>
            <a:r>
              <a:rPr lang="hr-HR" dirty="0"/>
              <a:t>– glavna </a:t>
            </a:r>
            <a:r>
              <a:rPr lang="hr-HR" dirty="0" smtClean="0"/>
              <a:t>mana</a:t>
            </a:r>
            <a:endParaRPr lang="hr-HR" dirty="0"/>
          </a:p>
          <a:p>
            <a:r>
              <a:rPr lang="pl-PL" smtClean="0"/>
              <a:t>Prvi </a:t>
            </a:r>
            <a:r>
              <a:rPr lang="pl-PL" dirty="0"/>
              <a:t>plutajući </a:t>
            </a:r>
            <a:r>
              <a:rPr lang="pl-PL" dirty="0" smtClean="0"/>
              <a:t>vjetroagregati</a:t>
            </a:r>
            <a:endParaRPr lang="hr-HR" dirty="0"/>
          </a:p>
          <a:p>
            <a:r>
              <a:rPr lang="pl-PL" dirty="0" smtClean="0"/>
              <a:t>Plutajući </a:t>
            </a:r>
            <a:r>
              <a:rPr lang="pl-PL" dirty="0"/>
              <a:t>vjetroagregati u </a:t>
            </a:r>
            <a:r>
              <a:rPr lang="pl-PL" dirty="0" smtClean="0"/>
              <a:t>Hrvatskoj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98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MONGS (</a:t>
            </a:r>
            <a:r>
              <a:rPr lang="hr-HR" b="1" dirty="0"/>
              <a:t>Mon</a:t>
            </a:r>
            <a:r>
              <a:rPr lang="hr-HR" dirty="0"/>
              <a:t>itoring of Wind Turbine </a:t>
            </a:r>
            <a:r>
              <a:rPr lang="hr-HR" b="1" dirty="0"/>
              <a:t>G</a:t>
            </a:r>
            <a:r>
              <a:rPr lang="hr-HR" dirty="0"/>
              <a:t>enerator </a:t>
            </a:r>
            <a:r>
              <a:rPr lang="hr-HR" b="1" dirty="0"/>
              <a:t>S</a:t>
            </a:r>
            <a:r>
              <a:rPr lang="hr-HR" dirty="0"/>
              <a:t>ystems)</a:t>
            </a:r>
            <a:endParaRPr lang="hr-HR" dirty="0" smtClean="0"/>
          </a:p>
          <a:p>
            <a:r>
              <a:rPr lang="hr-HR" dirty="0"/>
              <a:t>Upravljanje vjetroagregatom u slučaju ustanovljenog kvara na </a:t>
            </a:r>
            <a:r>
              <a:rPr lang="hr-HR" dirty="0" smtClean="0"/>
              <a:t>agregatu</a:t>
            </a:r>
          </a:p>
          <a:p>
            <a:r>
              <a:rPr lang="hr-HR" dirty="0" smtClean="0"/>
              <a:t>Istraživanje </a:t>
            </a:r>
            <a:r>
              <a:rPr lang="hr-HR" dirty="0"/>
              <a:t>kvarova u </a:t>
            </a:r>
            <a:r>
              <a:rPr lang="hr-HR" dirty="0" smtClean="0"/>
              <a:t>rotoru</a:t>
            </a:r>
          </a:p>
          <a:p>
            <a:r>
              <a:rPr lang="hr-HR" dirty="0"/>
              <a:t>Istraživanje kvara na izolaciji namotaja </a:t>
            </a:r>
            <a:r>
              <a:rPr lang="hr-HR" dirty="0" smtClean="0"/>
              <a:t>statora</a:t>
            </a:r>
            <a:endParaRPr lang="hr-H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Predviđanje </a:t>
            </a:r>
            <a:r>
              <a:rPr lang="vi-VN" dirty="0"/>
              <a:t>kvarova i nadziranje sustava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14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van\Desktop\alar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6" y="2348880"/>
            <a:ext cx="4259294" cy="3400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van\Desktop\al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30" y="2476848"/>
            <a:ext cx="4331066" cy="325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Predviđanje </a:t>
            </a:r>
            <a:r>
              <a:rPr lang="vi-VN" dirty="0"/>
              <a:t>kvarova i nadziranje sustava</a:t>
            </a:r>
            <a:endParaRPr lang="hr-HR" dirty="0"/>
          </a:p>
        </p:txBody>
      </p:sp>
      <p:sp>
        <p:nvSpPr>
          <p:cNvPr id="10" name="Content Placeholder 19"/>
          <p:cNvSpPr txBox="1">
            <a:spLocks/>
          </p:cNvSpPr>
          <p:nvPr/>
        </p:nvSpPr>
        <p:spPr>
          <a:xfrm>
            <a:off x="467544" y="5733256"/>
            <a:ext cx="4104455" cy="10527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hr-HR" sz="3000" dirty="0" smtClean="0"/>
              <a:t>Mjerenje snage na vjetroagregatu od 600kW</a:t>
            </a:r>
            <a:endParaRPr lang="hr-HR" sz="3000" dirty="0"/>
          </a:p>
        </p:txBody>
      </p:sp>
      <p:sp>
        <p:nvSpPr>
          <p:cNvPr id="11" name="Content Placeholder 19"/>
          <p:cNvSpPr txBox="1">
            <a:spLocks/>
          </p:cNvSpPr>
          <p:nvPr/>
        </p:nvSpPr>
        <p:spPr>
          <a:xfrm>
            <a:off x="4818735" y="5733256"/>
            <a:ext cx="4104455" cy="105273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hr-HR" sz="3000" dirty="0" smtClean="0"/>
              <a:t>Mjerenje vibracija na vjetroagregatu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37820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Visoki rizik – nova tehnologija</a:t>
            </a:r>
          </a:p>
          <a:p>
            <a:r>
              <a:rPr lang="hr-HR" dirty="0" smtClean="0"/>
              <a:t>Daleko od obale</a:t>
            </a:r>
          </a:p>
          <a:p>
            <a:pPr lvl="1"/>
            <a:r>
              <a:rPr lang="hr-HR" dirty="0" smtClean="0"/>
              <a:t>Problem održavanja</a:t>
            </a:r>
          </a:p>
          <a:p>
            <a:pPr lvl="1"/>
            <a:r>
              <a:rPr lang="hr-HR" dirty="0" smtClean="0"/>
              <a:t>Problem prijenosa električne energije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dirty="0"/>
              <a:t>Neisplativost – glavna mana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14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9993" y="2711764"/>
            <a:ext cx="4644007" cy="3450696"/>
          </a:xfrm>
        </p:spPr>
        <p:txBody>
          <a:bodyPr>
            <a:normAutofit fontScale="92500"/>
          </a:bodyPr>
          <a:lstStyle/>
          <a:p>
            <a:pPr marL="274320" lvl="1"/>
            <a:r>
              <a:rPr lang="pl-PL" sz="3200" b="1" dirty="0"/>
              <a:t>Blue H </a:t>
            </a:r>
            <a:r>
              <a:rPr lang="pl-PL" sz="3200" b="1" dirty="0" smtClean="0"/>
              <a:t>Technologies</a:t>
            </a:r>
          </a:p>
          <a:p>
            <a:pPr marL="553720" lvl="2"/>
            <a:r>
              <a:rPr lang="pl-PL" sz="2800" dirty="0" smtClean="0"/>
              <a:t>2008. godine</a:t>
            </a:r>
          </a:p>
          <a:p>
            <a:pPr marL="553720" lvl="2"/>
            <a:r>
              <a:rPr lang="pl-PL" sz="2800" dirty="0" smtClean="0"/>
              <a:t>Prvi prototip</a:t>
            </a:r>
          </a:p>
          <a:p>
            <a:pPr marL="553720" lvl="2"/>
            <a:r>
              <a:rPr lang="pl-PL" sz="2800" dirty="0" smtClean="0"/>
              <a:t>JI </a:t>
            </a:r>
            <a:r>
              <a:rPr lang="pl-PL" sz="2800" dirty="0" smtClean="0"/>
              <a:t>Italije</a:t>
            </a:r>
          </a:p>
          <a:p>
            <a:pPr marL="553720" lvl="2"/>
            <a:r>
              <a:rPr lang="pl-PL" sz="2800" dirty="0" smtClean="0"/>
              <a:t>21 km od obale</a:t>
            </a:r>
            <a:endParaRPr lang="pl-PL" sz="2800" dirty="0" smtClean="0"/>
          </a:p>
          <a:p>
            <a:pPr marL="553720" lvl="2"/>
            <a:r>
              <a:rPr lang="pl-PL" sz="2800" dirty="0" smtClean="0"/>
              <a:t>113 m dubine</a:t>
            </a:r>
            <a:endParaRPr lang="pl-PL" sz="2800" dirty="0" smtClean="0"/>
          </a:p>
          <a:p>
            <a:pPr marL="553720" lvl="2"/>
            <a:r>
              <a:rPr lang="pl-PL" sz="2800" dirty="0" smtClean="0"/>
              <a:t>Samo </a:t>
            </a:r>
            <a:r>
              <a:rPr lang="pl-PL" sz="2800" dirty="0" smtClean="0"/>
              <a:t>za </a:t>
            </a:r>
            <a:r>
              <a:rPr lang="pl-PL" sz="2800" dirty="0" smtClean="0"/>
              <a:t>testiranje – 80 kW</a:t>
            </a:r>
            <a:endParaRPr lang="hr-H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>Prvi plutajući vjetroagregati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098" name="Picture 2" descr="http://crispgreen.com/files/2009/09/blue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64904"/>
            <a:ext cx="417646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55976" y="2647281"/>
            <a:ext cx="7408333" cy="3450696"/>
          </a:xfrm>
        </p:spPr>
        <p:txBody>
          <a:bodyPr>
            <a:normAutofit lnSpcReduction="10000"/>
          </a:bodyPr>
          <a:lstStyle/>
          <a:p>
            <a:pPr marL="274320" lvl="1"/>
            <a:r>
              <a:rPr lang="pl-PL" sz="3200" b="1" dirty="0"/>
              <a:t>Hywind</a:t>
            </a:r>
            <a:endParaRPr lang="hr-HR" sz="3200" b="1" dirty="0"/>
          </a:p>
          <a:p>
            <a:pPr lvl="1"/>
            <a:r>
              <a:rPr lang="hr-HR" dirty="0" smtClean="0"/>
              <a:t>Prva </a:t>
            </a:r>
            <a:r>
              <a:rPr lang="hr-HR" dirty="0"/>
              <a:t>prava vjetroelektrana</a:t>
            </a:r>
          </a:p>
          <a:p>
            <a:pPr lvl="1"/>
            <a:r>
              <a:rPr lang="hr-HR" dirty="0" smtClean="0"/>
              <a:t>Sjeverno more – Norveška</a:t>
            </a:r>
          </a:p>
          <a:p>
            <a:pPr lvl="1"/>
            <a:r>
              <a:rPr lang="hr-HR" dirty="0" smtClean="0"/>
              <a:t>10 km od obale</a:t>
            </a:r>
            <a:endParaRPr lang="hr-HR" dirty="0" smtClean="0"/>
          </a:p>
          <a:p>
            <a:pPr lvl="1"/>
            <a:r>
              <a:rPr lang="hr-HR" dirty="0" smtClean="0"/>
              <a:t>220 </a:t>
            </a:r>
            <a:r>
              <a:rPr lang="hr-HR" dirty="0" smtClean="0"/>
              <a:t>metara </a:t>
            </a:r>
            <a:r>
              <a:rPr lang="hr-HR" dirty="0" smtClean="0"/>
              <a:t>dubine</a:t>
            </a:r>
          </a:p>
          <a:p>
            <a:pPr lvl="1"/>
            <a:r>
              <a:rPr lang="hr-HR" dirty="0" smtClean="0"/>
              <a:t>2.3 MW</a:t>
            </a:r>
          </a:p>
          <a:p>
            <a:pPr lvl="1"/>
            <a:r>
              <a:rPr lang="hr-HR" dirty="0" smtClean="0"/>
              <a:t>9 </a:t>
            </a:r>
            <a:r>
              <a:rPr lang="hr-HR" dirty="0" smtClean="0"/>
              <a:t>GWh </a:t>
            </a:r>
            <a:r>
              <a:rPr lang="hr-HR" dirty="0" smtClean="0"/>
              <a:t>godišnje</a:t>
            </a:r>
          </a:p>
          <a:p>
            <a:pPr lvl="1"/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>Prvi plutajući vjetroagregati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5122" name="Picture 2" descr="http://www.4subsea.no/web/cmsmm.nsf/lupgraphics/0058092%20-%20Hywind%20tow%2008-06-09%20-%20Photo%20%C3%98yvind%20Hagen%20-%20Statoil_medium.jpg/$file/0058092%20-%20Hywind%20tow%2008-06-09%20-%20Photo%20%C3%98yvind%20Hagen%20-%20Statoil_mediu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r="7217"/>
          <a:stretch/>
        </p:blipFill>
        <p:spPr bwMode="auto">
          <a:xfrm>
            <a:off x="512048" y="2564904"/>
            <a:ext cx="3699911" cy="384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256" y="2780928"/>
            <a:ext cx="3704167" cy="3450696"/>
          </a:xfrm>
        </p:spPr>
        <p:txBody>
          <a:bodyPr/>
          <a:lstStyle/>
          <a:p>
            <a:r>
              <a:rPr lang="hr-HR" dirty="0" smtClean="0"/>
              <a:t>Sudjelovanje </a:t>
            </a:r>
            <a:r>
              <a:rPr lang="hr-HR" dirty="0" smtClean="0"/>
              <a:t>hrvatskih brodogradilišta</a:t>
            </a:r>
          </a:p>
          <a:p>
            <a:r>
              <a:rPr lang="hr-HR" dirty="0" smtClean="0"/>
              <a:t>30 000 potencijalnih radnih mjesta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Plutajući </a:t>
            </a:r>
            <a:r>
              <a:rPr lang="hr-HR" dirty="0"/>
              <a:t>vjetroagregati u </a:t>
            </a:r>
            <a:r>
              <a:rPr lang="hr-HR" dirty="0" smtClean="0"/>
              <a:t>Hrvatskoj?</a:t>
            </a:r>
            <a:endParaRPr lang="hr-HR" dirty="0"/>
          </a:p>
        </p:txBody>
      </p:sp>
      <p:pic>
        <p:nvPicPr>
          <p:cNvPr id="1026" name="Picture 2" descr="http://www.satprints.com/ProductImages/Adriatic_sea_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3141" r="2929" b="6115"/>
          <a:stretch/>
        </p:blipFill>
        <p:spPr bwMode="auto">
          <a:xfrm>
            <a:off x="4036423" y="2924944"/>
            <a:ext cx="4519748" cy="288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Besplatna i neograničena</a:t>
                </a:r>
              </a:p>
              <a:p>
                <a:r>
                  <a:rPr lang="hr-HR" dirty="0" smtClean="0"/>
                  <a:t>Povećava se prema pučini</a:t>
                </a:r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/>
                      </a:rPr>
                      <m:t>𝑃</m:t>
                    </m:r>
                    <m:r>
                      <a:rPr lang="hr-H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r-HR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hr-HR" i="1">
                        <a:latin typeface="Cambria Math"/>
                      </a:rPr>
                      <m:t>∗</m:t>
                    </m:r>
                    <m:r>
                      <a:rPr lang="hr-HR" i="1">
                        <a:latin typeface="Cambria Math"/>
                      </a:rPr>
                      <m:t>𝜌</m:t>
                    </m:r>
                    <m:r>
                      <a:rPr lang="hr-HR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hr-HR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hr-H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/>
                      </a:rPr>
                      <m:t>∗</m:t>
                    </m:r>
                    <m:r>
                      <a:rPr lang="hr-HR" i="1">
                        <a:latin typeface="Cambria Math"/>
                      </a:rPr>
                      <m:t>𝜋</m:t>
                    </m:r>
                    <m:r>
                      <a:rPr lang="hr-HR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hr-HR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hr-HR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hr-HR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40" t="-318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Energija vjetra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17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Ivo\Dropbox\Seminar\Untitled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28" y="116632"/>
            <a:ext cx="5619115" cy="641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0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Prednosti i perspektiva plutajućih vjetroagregata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5752" y="2862032"/>
            <a:ext cx="3822192" cy="3447288"/>
          </a:xfrm>
        </p:spPr>
        <p:txBody>
          <a:bodyPr>
            <a:normAutofit/>
          </a:bodyPr>
          <a:lstStyle/>
          <a:p>
            <a:pPr marL="274320" lvl="1"/>
            <a:r>
              <a:rPr lang="pl-PL" sz="3200" dirty="0"/>
              <a:t>Velike </a:t>
            </a:r>
            <a:r>
              <a:rPr lang="pl-PL" sz="3200" dirty="0" smtClean="0"/>
              <a:t>dubine</a:t>
            </a:r>
          </a:p>
          <a:p>
            <a:pPr marL="274320" lvl="1"/>
            <a:r>
              <a:rPr lang="pl-PL" sz="3200" dirty="0"/>
              <a:t>Mala masa nosivih elemenata</a:t>
            </a:r>
            <a:endParaRPr lang="hr-HR" sz="3200" dirty="0"/>
          </a:p>
          <a:p>
            <a:pPr marL="274320" lvl="1"/>
            <a:r>
              <a:rPr lang="pl-PL" sz="3200" dirty="0"/>
              <a:t>Utjecaj </a:t>
            </a:r>
            <a:r>
              <a:rPr lang="pl-PL" sz="3200" dirty="0" smtClean="0"/>
              <a:t>na okoliš</a:t>
            </a:r>
            <a:endParaRPr lang="hr-HR" sz="3200" dirty="0"/>
          </a:p>
          <a:p>
            <a:pPr marL="0" indent="-301943"/>
            <a:r>
              <a:rPr lang="pl-PL" sz="3200" dirty="0" smtClean="0"/>
              <a:t>Neotkriveni </a:t>
            </a:r>
            <a:r>
              <a:rPr lang="pl-PL" sz="3200" dirty="0"/>
              <a:t>potencijali</a:t>
            </a:r>
            <a:endParaRPr lang="hr-HR" sz="3200" dirty="0"/>
          </a:p>
          <a:p>
            <a:pPr marL="274320" lvl="1"/>
            <a:endParaRPr lang="hr-HR" sz="3200" dirty="0"/>
          </a:p>
          <a:p>
            <a:endParaRPr lang="hr-HR" sz="3200" dirty="0"/>
          </a:p>
        </p:txBody>
      </p:sp>
      <p:pic>
        <p:nvPicPr>
          <p:cNvPr id="1026" name="Picture 2" descr="http://hodgesbadge.files.wordpress.com/2011/12/turb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37" y="2861323"/>
            <a:ext cx="5184653" cy="344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3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124107" y="5661248"/>
            <a:ext cx="7408333" cy="75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dirty="0" smtClean="0"/>
              <a:t>Dizajn vjetroelektrana s obzirom na dubinu</a:t>
            </a:r>
            <a:endParaRPr lang="hr-HR" sz="3000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C:\Users\Ivo\Dropbox\Seminar\staticne-plutajuc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3"/>
          <a:stretch/>
        </p:blipFill>
        <p:spPr bwMode="auto">
          <a:xfrm>
            <a:off x="576064" y="548680"/>
            <a:ext cx="795637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8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2" indent="-274320"/>
            <a:r>
              <a:rPr lang="pl-PL" sz="3200" dirty="0"/>
              <a:t>Korisni valobrani</a:t>
            </a:r>
            <a:endParaRPr lang="hr-HR" sz="3200" dirty="0"/>
          </a:p>
          <a:p>
            <a:pPr marL="274320" lvl="2" indent="-274320"/>
            <a:r>
              <a:rPr lang="pl-PL" sz="3200" dirty="0"/>
              <a:t>Plutajuće marine</a:t>
            </a:r>
            <a:endParaRPr lang="hr-HR" sz="3200" dirty="0"/>
          </a:p>
          <a:p>
            <a:pPr marL="274320" lvl="2" indent="-274320"/>
            <a:r>
              <a:rPr lang="pl-PL" sz="3200" dirty="0"/>
              <a:t>Morske struje</a:t>
            </a:r>
            <a:endParaRPr lang="hr-HR" sz="3200" dirty="0"/>
          </a:p>
          <a:p>
            <a:endParaRPr lang="hr-H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Neotkriveni potencijali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90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Korisni valobrani</a:t>
            </a:r>
            <a:endParaRPr lang="hr-HR" dirty="0"/>
          </a:p>
        </p:txBody>
      </p:sp>
      <p:pic>
        <p:nvPicPr>
          <p:cNvPr id="4" name="Picture 3" descr="Description: http://upload.wikimedia.org/wikipedia/commons/6/65/Waveenerg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5119" r="4559" b="6825"/>
          <a:stretch>
            <a:fillRect/>
          </a:stretch>
        </p:blipFill>
        <p:spPr bwMode="auto">
          <a:xfrm>
            <a:off x="611560" y="2892346"/>
            <a:ext cx="3672408" cy="32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scription: http://media.treehugger.com/assets/images/2011/10/WaveEnergyBuoy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67"/>
          <a:stretch>
            <a:fillRect/>
          </a:stretch>
        </p:blipFill>
        <p:spPr bwMode="auto">
          <a:xfrm>
            <a:off x="5115466" y="2892346"/>
            <a:ext cx="3200950" cy="320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7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7948" y="2780928"/>
            <a:ext cx="3744416" cy="3795766"/>
          </a:xfrm>
        </p:spPr>
        <p:txBody>
          <a:bodyPr/>
          <a:lstStyle/>
          <a:p>
            <a:r>
              <a:rPr lang="hr-HR" dirty="0" smtClean="0"/>
              <a:t>Za velike brodove</a:t>
            </a:r>
          </a:p>
          <a:p>
            <a:r>
              <a:rPr lang="hr-HR" dirty="0" smtClean="0"/>
              <a:t>Prodaja električne energije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Plutajuće marine</a:t>
            </a:r>
            <a:endParaRPr lang="hr-HR" dirty="0"/>
          </a:p>
        </p:txBody>
      </p:sp>
      <p:pic>
        <p:nvPicPr>
          <p:cNvPr id="6146" name="Picture 2" descr="http://www.charterworld.com/news/wp-content/uploads/2012/01/Walcon-Marine-the-leading-designer-manufacturer-and-installer-of-marinas-and-harbour-faci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824536" cy="384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1776</TotalTime>
  <Words>334</Words>
  <Application>Microsoft Office PowerPoint</Application>
  <PresentationFormat>On-screen Show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Plutajući vjetroagregati</vt:lpstr>
      <vt:lpstr>Sadržaj:</vt:lpstr>
      <vt:lpstr>Energija vjetra</vt:lpstr>
      <vt:lpstr>PowerPoint Presentation</vt:lpstr>
      <vt:lpstr>Prednosti i perspektiva plutajućih vjetroagregata </vt:lpstr>
      <vt:lpstr>PowerPoint Presentation</vt:lpstr>
      <vt:lpstr>Neotkriveni potencijali</vt:lpstr>
      <vt:lpstr>Korisni valobrani</vt:lpstr>
      <vt:lpstr>Plutajuće marine</vt:lpstr>
      <vt:lpstr>Morske struje</vt:lpstr>
      <vt:lpstr>Inženjerski izazovi</vt:lpstr>
      <vt:lpstr>Balastni dizajn</vt:lpstr>
      <vt:lpstr>„Napeti” dizajn</vt:lpstr>
      <vt:lpstr>Dizajn teglenice</vt:lpstr>
      <vt:lpstr>Posmicanje vjetrofarmi</vt:lpstr>
      <vt:lpstr>PowerPoint Presentation</vt:lpstr>
      <vt:lpstr>Vjetroagregati na naftnim platformama</vt:lpstr>
      <vt:lpstr>Dopremanje vjetroagregata</vt:lpstr>
      <vt:lpstr>PowerPoint Presentation</vt:lpstr>
      <vt:lpstr>Predviđanje kvarova i nadziranje sustava</vt:lpstr>
      <vt:lpstr>Predviđanje kvarova i nadziranje sustava</vt:lpstr>
      <vt:lpstr>Neisplativost – glavna mana </vt:lpstr>
      <vt:lpstr>Prvi plutajući vjetroagregati </vt:lpstr>
      <vt:lpstr>Prvi plutajući vjetroagregati </vt:lpstr>
      <vt:lpstr>Plutajući vjetroagregati u Hrvatskoj?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Plutajući vjetroagregati</dc:title>
  <dc:creator>Ivan</dc:creator>
  <cp:lastModifiedBy>Ivan</cp:lastModifiedBy>
  <cp:revision>40</cp:revision>
  <dcterms:created xsi:type="dcterms:W3CDTF">2012-05-11T08:21:04Z</dcterms:created>
  <dcterms:modified xsi:type="dcterms:W3CDTF">2012-05-23T05:25:18Z</dcterms:modified>
</cp:coreProperties>
</file>