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3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7" r:id="rId5"/>
    <p:sldId id="276" r:id="rId6"/>
    <p:sldId id="260" r:id="rId7"/>
    <p:sldId id="280" r:id="rId8"/>
    <p:sldId id="282" r:id="rId9"/>
    <p:sldId id="283" r:id="rId10"/>
    <p:sldId id="262" r:id="rId11"/>
    <p:sldId id="263" r:id="rId12"/>
    <p:sldId id="266" r:id="rId13"/>
    <p:sldId id="268" r:id="rId14"/>
    <p:sldId id="284" r:id="rId15"/>
    <p:sldId id="267" r:id="rId16"/>
    <p:sldId id="285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933C1-1EDE-461F-955B-AE917EC2CAD6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AA2CF-38E8-4801-B50A-7E59E270E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304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0EBB3-F336-4257-8C71-F6B36744704A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6612E-503F-4384-9D6B-FF86553D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273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4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2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F94-295C-44F0-9385-24F788333E6A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4168" y="5373216"/>
            <a:ext cx="2133600" cy="288032"/>
          </a:xfrm>
        </p:spPr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3BF7-8A53-49CA-BF0D-C14A0241719B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371B-8E22-49CE-B241-D81F296E07CA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9CB-B9A8-4C63-B5B4-3D08630F842D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08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6C7-BB7E-485A-8722-6B3A5D8781BF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9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C1B1-2DC7-4522-AE6E-4058EAC9A32A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39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D5BE-5675-4AF3-8B9D-6328BF3AEBAC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9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D206-8B26-40CE-96B8-35840894058C}" type="datetime1">
              <a:rPr lang="en-US" smtClean="0"/>
              <a:t>7/5/2011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95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7EAF-AA1A-4728-A508-4A4CEF3B9989}" type="datetime1">
              <a:rPr lang="en-US" smtClean="0"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01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F5F0-4760-4DF3-91BF-D74740CC26AE}" type="datetime1">
              <a:rPr lang="en-US" smtClean="0"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24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DA0B-4E60-49A9-BBB5-A6D8A9269520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9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C141-49B8-44AC-BCA9-31C20B4EB2B9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E8E5-3AA0-4223-85DE-7DDE55C3DE96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94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44E-27B2-4962-9EDE-59381946C085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67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4208-4D94-432F-B2D0-AB7EA34AABDA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119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16AF-1EDF-4E1F-A71F-609415224A51}" type="datetime1">
              <a:rPr lang="en-US" smtClean="0"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8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F4C-2FC8-47F0-BFC8-B975A07D5550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36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5BD-5128-4074-B639-66097A17AF92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949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125-5890-4089-BBE0-C4A9F9F24305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71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882-C4A4-4285-9F9F-FB93CC48D2AA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0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8C4-ED49-4375-B696-FED841C3456C}" type="datetime1">
              <a:rPr lang="en-US" smtClean="0"/>
              <a:t>7/5/2011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94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2AA-BD0E-429D-89D7-5B272636917E}" type="datetime1">
              <a:rPr lang="en-US" smtClean="0"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8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481-8426-4453-ADAA-66B3E0AD5BA3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6D5-2577-46FF-A02C-7CAC8A5CA38E}" type="datetime1">
              <a:rPr lang="en-US" smtClean="0"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415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F2A1-4246-45BC-BF59-6E68F7DB7DC2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72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371C-322C-4D8E-9CD6-8863D7BECEE8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690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8AF-08B7-47D6-ACD0-5056448130B8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21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2BBD-DF3C-40E2-9F37-43DDEFE67523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0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A81C-3216-4254-B438-35BE65D4CF81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1EDB-A097-4659-A809-35D3EF5ACD8F}" type="datetime1">
              <a:rPr lang="en-US" smtClean="0"/>
              <a:t>7/5/2011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8341-857B-4C36-87BA-D4A578436491}" type="datetime1">
              <a:rPr lang="en-US" smtClean="0"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32F-A5E4-4167-8AFA-AC5AB93C5050}" type="datetime1">
              <a:rPr lang="en-US" smtClean="0"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62B3-9CEA-47B7-ADB6-9BE364A89AF4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F84C-81DF-4F13-B4D5-0A7DDF821FB9}" type="datetime1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552C-EE75-420D-BFB3-F127D18C395A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Slide </a:t>
            </a:r>
            <a:fld id="{3F05F7AC-9CB2-45FF-983E-0392206C6A1C}" type="slidenum">
              <a:rPr lang="en-US" smtClean="0"/>
              <a:pPr/>
              <a:t>‹#›</a:t>
            </a:fld>
            <a:r>
              <a:rPr lang="hr-HR" dirty="0" smtClean="0"/>
              <a:t> of 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46695-2AFA-47AF-8462-E25C7A411DD5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0F89-2E28-4BB3-B2FD-9BFEEB01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8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0FA8-17D4-4E89-B1A4-268273097EBE}" type="datetime1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2340-D574-434A-BCEE-8C8D3121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2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ZAVRŠNI RAD</a:t>
            </a:r>
            <a:br>
              <a:rPr lang="hr-HR" sz="28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Evolucijski </a:t>
            </a:r>
            <a:r>
              <a:rPr lang="hr-HR" dirty="0" smtClean="0"/>
              <a:t>algoritam za hibridnu paralelnu okolinu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 smtClean="0"/>
              <a:t>Petar </a:t>
            </a:r>
            <a:r>
              <a:rPr lang="hr-HR" dirty="0" smtClean="0"/>
              <a:t>Čolić</a:t>
            </a:r>
          </a:p>
          <a:p>
            <a:r>
              <a:rPr lang="hr-HR" dirty="0" smtClean="0"/>
              <a:t>Mentor: Domagoj Jakobović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Paralelizacija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Što paralelizirati?</a:t>
            </a:r>
          </a:p>
          <a:p>
            <a:r>
              <a:rPr lang="hr-HR" dirty="0" smtClean="0"/>
              <a:t>Izračun </a:t>
            </a:r>
            <a:r>
              <a:rPr lang="hr-HR" dirty="0" smtClean="0"/>
              <a:t>novih pozicija </a:t>
            </a:r>
            <a:r>
              <a:rPr lang="hr-HR" dirty="0" smtClean="0"/>
              <a:t>mrava</a:t>
            </a:r>
          </a:p>
          <a:p>
            <a:r>
              <a:rPr lang="hr-HR" dirty="0" smtClean="0"/>
              <a:t>Smjestiti u OpenCL </a:t>
            </a:r>
            <a:r>
              <a:rPr lang="hr-HR" dirty="0" smtClean="0"/>
              <a:t>C </a:t>
            </a:r>
            <a:r>
              <a:rPr lang="hr-HR" dirty="0" smtClean="0"/>
              <a:t>datoteku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Kako ostvariti?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en-US" sz="2400" dirty="0" smtClean="0"/>
              <a:t>context </a:t>
            </a:r>
            <a:r>
              <a:rPr lang="en-US" sz="2400" dirty="0"/>
              <a:t>= </a:t>
            </a:r>
            <a:r>
              <a:rPr lang="en-US" sz="2400" dirty="0" err="1"/>
              <a:t>CLContext.</a:t>
            </a:r>
            <a:r>
              <a:rPr lang="en-US" sz="2400" i="1" dirty="0" err="1"/>
              <a:t>create</a:t>
            </a:r>
            <a:r>
              <a:rPr lang="en-US" sz="2400" i="1" dirty="0"/>
              <a:t>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device </a:t>
            </a:r>
            <a:r>
              <a:rPr lang="en-US" sz="2400" dirty="0"/>
              <a:t>= </a:t>
            </a:r>
            <a:r>
              <a:rPr lang="en-US" sz="2400" dirty="0" err="1"/>
              <a:t>context.getMaxFlopsDevice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queue = </a:t>
            </a:r>
            <a:r>
              <a:rPr lang="en-US" sz="2400" dirty="0" err="1"/>
              <a:t>device.createCommandQueue</a:t>
            </a:r>
            <a:r>
              <a:rPr lang="en-US" sz="2400" dirty="0"/>
              <a:t>();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10</a:t>
            </a:fld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Paralelizacija...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Što je još potrebno?</a:t>
            </a:r>
            <a:endParaRPr lang="hr-HR" dirty="0" smtClean="0"/>
          </a:p>
          <a:p>
            <a:r>
              <a:rPr lang="hr-HR" dirty="0" smtClean="0"/>
              <a:t>Local/Global work size</a:t>
            </a:r>
          </a:p>
          <a:p>
            <a:r>
              <a:rPr lang="hr-HR" dirty="0" smtClean="0"/>
              <a:t>3 buffera + broj </a:t>
            </a:r>
            <a:r>
              <a:rPr lang="hr-HR" dirty="0" smtClean="0"/>
              <a:t>mrava</a:t>
            </a:r>
          </a:p>
          <a:p>
            <a:pPr marL="0" indent="0">
              <a:buNone/>
            </a:pPr>
            <a:r>
              <a:rPr lang="hr-HR" dirty="0" smtClean="0"/>
              <a:t>Kako to radi?</a:t>
            </a:r>
            <a:endParaRPr lang="hr-HR" dirty="0" smtClean="0"/>
          </a:p>
          <a:p>
            <a:pPr marL="0" indent="0">
              <a:buNone/>
            </a:pP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iGID</a:t>
            </a:r>
            <a:r>
              <a:rPr lang="en-US" sz="2800" dirty="0"/>
              <a:t> = </a:t>
            </a:r>
            <a:r>
              <a:rPr lang="en-US" sz="2800" dirty="0" err="1"/>
              <a:t>get_global_id</a:t>
            </a:r>
            <a:r>
              <a:rPr lang="en-US" sz="2800" dirty="0"/>
              <a:t>(0</a:t>
            </a:r>
            <a:r>
              <a:rPr lang="en-US" sz="2800" dirty="0" smtClean="0"/>
              <a:t>);</a:t>
            </a:r>
            <a:endParaRPr lang="hr-HR" sz="2800" dirty="0" smtClean="0"/>
          </a:p>
          <a:p>
            <a:pPr marL="0" indent="0">
              <a:buNone/>
            </a:pPr>
            <a:r>
              <a:rPr lang="en-US" sz="2800" dirty="0"/>
              <a:t>if (</a:t>
            </a:r>
            <a:r>
              <a:rPr lang="en-US" sz="2800" dirty="0" err="1"/>
              <a:t>iGID</a:t>
            </a:r>
            <a:r>
              <a:rPr lang="en-US" sz="2800" dirty="0"/>
              <a:t> &gt;= </a:t>
            </a:r>
            <a:r>
              <a:rPr lang="en-US" sz="2800" dirty="0" err="1"/>
              <a:t>numElements</a:t>
            </a:r>
            <a:r>
              <a:rPr lang="en-US" sz="2800" dirty="0"/>
              <a:t>)  {</a:t>
            </a:r>
          </a:p>
          <a:p>
            <a:pPr marL="0" indent="0">
              <a:buNone/>
            </a:pPr>
            <a:r>
              <a:rPr lang="en-US" sz="2800" dirty="0"/>
              <a:t>            return;</a:t>
            </a:r>
          </a:p>
          <a:p>
            <a:pPr marL="0" indent="0">
              <a:buNone/>
            </a:pPr>
            <a:r>
              <a:rPr lang="en-US" sz="2800" dirty="0"/>
              <a:t>    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11</a:t>
            </a:fld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- operatori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05064"/>
            <a:ext cx="4038600" cy="2426741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56792"/>
            <a:ext cx="4038600" cy="2426741"/>
          </a:xfrm>
        </p:spPr>
      </p:pic>
      <p:sp>
        <p:nvSpPr>
          <p:cNvPr id="9" name="TextBox 8"/>
          <p:cNvSpPr txBox="1"/>
          <p:nvPr/>
        </p:nvSpPr>
        <p:spPr>
          <a:xfrm>
            <a:off x="395536" y="1556792"/>
            <a:ext cx="3600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Kriterij zaustavljanja – ako u 10 godina nema pomaka</a:t>
            </a:r>
          </a:p>
          <a:p>
            <a:pPr marL="285750" indent="-285750">
              <a:buFont typeface="Arial" pitchFamily="34" charset="0"/>
              <a:buChar char="•"/>
            </a:pPr>
            <a:endParaRPr lang="hr-HR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Određene vrijednosti ispitane 10 puta</a:t>
            </a:r>
          </a:p>
          <a:p>
            <a:pPr marL="285750" indent="-285750">
              <a:buFont typeface="Arial" pitchFamily="34" charset="0"/>
              <a:buChar char="•"/>
            </a:pPr>
            <a:endParaRPr lang="hr-HR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Uzima se prosjek prosjeka, te prosjek najboljih jedinki</a:t>
            </a:r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12</a:t>
            </a:fld>
            <a:r>
              <a:rPr lang="hr-HR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- generalno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4038600" cy="2426518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4038600" cy="2728783"/>
          </a:xfrm>
        </p:spPr>
      </p:pic>
      <p:sp>
        <p:nvSpPr>
          <p:cNvPr id="5" name="TextBox 4"/>
          <p:cNvSpPr txBox="1"/>
          <p:nvPr/>
        </p:nvSpPr>
        <p:spPr>
          <a:xfrm>
            <a:off x="567160" y="501317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Uz optimalne prametre, brza konvergencija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OpenCL rješenje brže nakon cca 7000 mrava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13</a:t>
            </a:fld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GP – u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postiže</a:t>
            </a:r>
            <a:r>
              <a:rPr lang="hr-HR" dirty="0" smtClean="0"/>
              <a:t> </a:t>
            </a:r>
            <a:r>
              <a:rPr lang="en-US" dirty="0" err="1" smtClean="0"/>
              <a:t>zadovoljavaju</a:t>
            </a:r>
            <a:r>
              <a:rPr lang="hr-HR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rezultate</a:t>
            </a:r>
            <a:endParaRPr lang="hr-HR" dirty="0" smtClean="0"/>
          </a:p>
          <a:p>
            <a:r>
              <a:rPr lang="hr-HR" dirty="0" smtClean="0"/>
              <a:t>OpenCL – ubrzanje proporcionalno broju mrava, ali isplativo tek nakon 7000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14</a:t>
            </a:fld>
            <a:r>
              <a:rPr lang="hr-HR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[1] “</a:t>
            </a:r>
            <a:r>
              <a:rPr lang="en-US" dirty="0" err="1"/>
              <a:t>Opencl</a:t>
            </a:r>
            <a:r>
              <a:rPr lang="en-US" dirty="0"/>
              <a:t>.” http://en.wikipedia.org/wiki/OpenCL, 2011.</a:t>
            </a:r>
          </a:p>
          <a:p>
            <a:r>
              <a:rPr lang="en-US" dirty="0"/>
              <a:t>[2] “</a:t>
            </a:r>
            <a:r>
              <a:rPr lang="en-US" dirty="0" err="1"/>
              <a:t>Nvidia</a:t>
            </a:r>
            <a:r>
              <a:rPr lang="en-US" dirty="0"/>
              <a:t> </a:t>
            </a:r>
            <a:r>
              <a:rPr lang="en-US" dirty="0" err="1"/>
              <a:t>cuda</a:t>
            </a:r>
            <a:r>
              <a:rPr lang="en-US" dirty="0"/>
              <a:t> programming guide.” http://developer.download.</a:t>
            </a:r>
          </a:p>
          <a:p>
            <a:r>
              <a:rPr lang="en-US" dirty="0"/>
              <a:t>nvidia.com/compute/</a:t>
            </a:r>
            <a:r>
              <a:rPr lang="en-US" dirty="0" err="1"/>
              <a:t>cuda</a:t>
            </a:r>
            <a:r>
              <a:rPr lang="en-US" dirty="0"/>
              <a:t>/1_0/</a:t>
            </a:r>
            <a:r>
              <a:rPr lang="en-US" dirty="0" err="1"/>
              <a:t>NVIDIA_CUDA_Programming</a:t>
            </a:r>
            <a:r>
              <a:rPr lang="en-US" dirty="0"/>
              <a:t>_</a:t>
            </a:r>
          </a:p>
          <a:p>
            <a:r>
              <a:rPr lang="en-US" dirty="0"/>
              <a:t>Guide_1.0.pdf, 2007.</a:t>
            </a:r>
          </a:p>
          <a:p>
            <a:r>
              <a:rPr lang="pt-BR" dirty="0"/>
              <a:t>[3] “Java opencl.” http://jogamp.org/jocl/www/, 2011.</a:t>
            </a:r>
          </a:p>
          <a:p>
            <a:r>
              <a:rPr lang="en-US" dirty="0"/>
              <a:t>[4] “Evolutionary algorithms.” http://www.scholarpedia.org/article/</a:t>
            </a:r>
          </a:p>
          <a:p>
            <a:r>
              <a:rPr lang="en-US" dirty="0" err="1"/>
              <a:t>Evolutionary_algorithms</a:t>
            </a:r>
            <a:r>
              <a:rPr lang="en-US" dirty="0"/>
              <a:t>, 2008.</a:t>
            </a:r>
          </a:p>
          <a:p>
            <a:r>
              <a:rPr lang="en-US" dirty="0"/>
              <a:t>[5] “Genetic programming – </a:t>
            </a:r>
            <a:r>
              <a:rPr lang="en-US" dirty="0" err="1"/>
              <a:t>wikipedia</a:t>
            </a:r>
            <a:r>
              <a:rPr lang="en-US" dirty="0"/>
              <a:t>, the free encyclopedia.” http://en.</a:t>
            </a:r>
          </a:p>
          <a:p>
            <a:r>
              <a:rPr lang="en-US" dirty="0"/>
              <a:t>wikipedia.org/wiki/</a:t>
            </a:r>
            <a:r>
              <a:rPr lang="en-US" dirty="0" err="1"/>
              <a:t>Genetic_programming</a:t>
            </a:r>
            <a:r>
              <a:rPr lang="en-US" dirty="0"/>
              <a:t>, 2011.</a:t>
            </a:r>
          </a:p>
          <a:p>
            <a:r>
              <a:rPr lang="en-US" dirty="0"/>
              <a:t>[6] R. J. </a:t>
            </a:r>
            <a:r>
              <a:rPr lang="en-US" dirty="0" err="1"/>
              <a:t>Koza</a:t>
            </a:r>
            <a:r>
              <a:rPr lang="en-US" dirty="0"/>
              <a:t>, What is Genetic Programming (GP)?, How Genetic Programming</a:t>
            </a:r>
          </a:p>
          <a:p>
            <a:r>
              <a:rPr lang="en-US" dirty="0"/>
              <a:t>Works, 2007.</a:t>
            </a:r>
          </a:p>
          <a:p>
            <a:r>
              <a:rPr lang="en-US" dirty="0"/>
              <a:t>[7] D. Eck, “A demonstration of the genetic algorithm.” http://math.hws.edu/</a:t>
            </a:r>
          </a:p>
          <a:p>
            <a:r>
              <a:rPr lang="en-US" dirty="0" err="1"/>
              <a:t>xJava</a:t>
            </a:r>
            <a:r>
              <a:rPr lang="en-US" dirty="0"/>
              <a:t>/GA/, 2001.</a:t>
            </a:r>
          </a:p>
          <a:p>
            <a:r>
              <a:rPr lang="en-US" dirty="0"/>
              <a:t>[8] “Toms hardware.” http://www.tomshardware.com/, 2011.</a:t>
            </a:r>
            <a:endParaRPr lang="hr-HR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15</a:t>
            </a:fld>
            <a:r>
              <a:rPr lang="hr-HR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Uvod =&gt; GP+OpenCL</a:t>
            </a:r>
          </a:p>
          <a:p>
            <a:r>
              <a:rPr lang="hr-HR" dirty="0" smtClean="0"/>
              <a:t>Programsko </a:t>
            </a:r>
            <a:r>
              <a:rPr lang="hr-HR" dirty="0" smtClean="0"/>
              <a:t>ostvarenje</a:t>
            </a:r>
          </a:p>
          <a:p>
            <a:r>
              <a:rPr lang="hr-HR" dirty="0" smtClean="0"/>
              <a:t>Rezultati</a:t>
            </a:r>
            <a:endParaRPr lang="hr-HR" dirty="0" smtClean="0"/>
          </a:p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2</a:t>
            </a:fld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Genetsko Programiranje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Postupak optimiranja, temelj evolucija</a:t>
            </a:r>
          </a:p>
          <a:p>
            <a:endParaRPr lang="hr-HR" dirty="0" smtClean="0"/>
          </a:p>
          <a:p>
            <a:r>
              <a:rPr lang="hr-HR" dirty="0" smtClean="0"/>
              <a:t>Kromosom &gt; zaseban računalni program, najčešće stablo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3</a:t>
            </a:fld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OpenCL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Open Computing Language</a:t>
            </a:r>
          </a:p>
          <a:p>
            <a:r>
              <a:rPr lang="hr-HR" dirty="0" smtClean="0"/>
              <a:t>Apple, Khronos</a:t>
            </a:r>
          </a:p>
          <a:p>
            <a:r>
              <a:rPr lang="hr-HR" dirty="0" smtClean="0"/>
              <a:t>Paralelizacija na heterogenim/hibridnim platformama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4</a:t>
            </a:fld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CPU vs GPU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193427"/>
            <a:ext cx="5111750" cy="2012358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1800" dirty="0" smtClean="0"/>
          </a:p>
          <a:p>
            <a:r>
              <a:rPr lang="hr-HR" sz="1800" dirty="0" smtClean="0"/>
              <a:t>CPU koristi veći udio tranzistora (nego GPU) za logiku tj. kontrolu i priručnu memoriju.</a:t>
            </a:r>
          </a:p>
          <a:p>
            <a:endParaRPr lang="hr-HR" sz="1800" dirty="0"/>
          </a:p>
          <a:p>
            <a:endParaRPr lang="hr-HR" sz="1800" dirty="0" smtClean="0"/>
          </a:p>
          <a:p>
            <a:r>
              <a:rPr lang="hr-HR" sz="1800" dirty="0" smtClean="0"/>
              <a:t>GPU – veći udio tranzistora služi za aritmetičko-logičke operacije, bolje performanse u matematičkim kalkulacijama. </a:t>
            </a:r>
          </a:p>
          <a:p>
            <a:r>
              <a:rPr lang="hr-HR" sz="1800" dirty="0" smtClean="0"/>
              <a:t>Po arhitekturi paraleliziran – više dretvi</a:t>
            </a:r>
            <a:endParaRPr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5</a:t>
            </a:fld>
            <a:r>
              <a:rPr lang="hr-HR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Programsko ostvarenje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 jednoj poziciji – mrav, biljka, zid ili prazno polje</a:t>
            </a:r>
          </a:p>
          <a:p>
            <a:r>
              <a:rPr lang="hr-HR" sz="2400" dirty="0"/>
              <a:t>Cilj mrava – pojesti što više biljaka tokom godine</a:t>
            </a:r>
          </a:p>
          <a:p>
            <a:r>
              <a:rPr lang="hr-HR" sz="2400" dirty="0"/>
              <a:t>Jedan dan – jedan potez</a:t>
            </a:r>
          </a:p>
          <a:p>
            <a:endParaRPr lang="hr-HR" dirty="0"/>
          </a:p>
          <a:p>
            <a:r>
              <a:rPr lang="hr-HR" dirty="0"/>
              <a:t>Treba optimizirati kretanje mrava...</a:t>
            </a:r>
          </a:p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92262"/>
            <a:ext cx="4038600" cy="3541839"/>
          </a:xfr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6</a:t>
            </a:fld>
            <a:r>
              <a:rPr lang="hr-HR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Stablo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1-3 listovi</a:t>
            </a:r>
          </a:p>
          <a:p>
            <a:r>
              <a:rPr lang="hr-HR" dirty="0" smtClean="0"/>
              <a:t>4-8 funkcije</a:t>
            </a:r>
          </a:p>
          <a:p>
            <a:r>
              <a:rPr lang="hr-HR" dirty="0" smtClean="0"/>
              <a:t>Dubinski zapis, nije potrebna rekurzija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pomak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unaprijed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okret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u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lijevo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okret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u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desno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4. "IF_PL"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5. "IF_WL" 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6. "Switch"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7. "PR2"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8. "PR3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7</a:t>
            </a:fld>
            <a:r>
              <a:rPr lang="hr-HR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Mrav </a:t>
            </a:r>
            <a:r>
              <a:rPr lang="en-US" dirty="0"/>
              <a:t>"473357211"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92" y="1600200"/>
            <a:ext cx="6032215" cy="452596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8</a:t>
            </a:fld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GP....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r>
              <a:rPr lang="hr-HR" dirty="0" smtClean="0"/>
              <a:t>Dobrota =&gt; omjer pojedenih biljaka sa prosjekom</a:t>
            </a:r>
            <a:endParaRPr lang="hr-HR" dirty="0" smtClean="0"/>
          </a:p>
          <a:p>
            <a:r>
              <a:rPr lang="hr-HR" dirty="0" smtClean="0"/>
              <a:t>Nova populacija </a:t>
            </a:r>
            <a:r>
              <a:rPr lang="hr-HR" dirty="0" smtClean="0"/>
              <a:t>=&gt; direktno ovisi o dobroti</a:t>
            </a:r>
            <a:endParaRPr lang="hr-HR" dirty="0" smtClean="0"/>
          </a:p>
          <a:p>
            <a:r>
              <a:rPr lang="hr-HR" dirty="0" smtClean="0"/>
              <a:t>Križanje </a:t>
            </a:r>
            <a:r>
              <a:rPr lang="hr-HR" dirty="0" smtClean="0"/>
              <a:t>=&gt;</a:t>
            </a:r>
            <a:r>
              <a:rPr lang="hr-HR" dirty="0" smtClean="0"/>
              <a:t> fiksno </a:t>
            </a:r>
            <a:r>
              <a:rPr lang="en-US" dirty="0" smtClean="0"/>
              <a:t>POP*C/2</a:t>
            </a:r>
            <a:r>
              <a:rPr lang="hr-HR" dirty="0" smtClean="0"/>
              <a:t>, zamjena jednog podstabla drugim</a:t>
            </a:r>
            <a:endParaRPr lang="hr-HR" dirty="0" smtClean="0"/>
          </a:p>
          <a:p>
            <a:r>
              <a:rPr lang="hr-HR" dirty="0"/>
              <a:t>M</a:t>
            </a:r>
            <a:r>
              <a:rPr lang="hr-HR" dirty="0" smtClean="0"/>
              <a:t>utacija </a:t>
            </a:r>
            <a:r>
              <a:rPr lang="hr-HR" dirty="0" smtClean="0"/>
              <a:t>=&gt; zamjena podstabla sa novo-generiranim podstablom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9</a:t>
            </a:fld>
            <a:r>
              <a:rPr lang="hr-HR" dirty="0" smtClean="0"/>
              <a:t>/15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506</Words>
  <Application>Microsoft Office PowerPoint</Application>
  <PresentationFormat>On-screen Show (4:3)</PresentationFormat>
  <Paragraphs>115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Custom Design</vt:lpstr>
      <vt:lpstr>1_Custom Design</vt:lpstr>
      <vt:lpstr>ZAVRŠNI RAD  Evolucijski algoritam za hibridnu paralelnu okolinu</vt:lpstr>
      <vt:lpstr>Sadržaj</vt:lpstr>
      <vt:lpstr>Genetsko Programiranje</vt:lpstr>
      <vt:lpstr>OpenCL</vt:lpstr>
      <vt:lpstr>CPU vs GPU</vt:lpstr>
      <vt:lpstr>Programsko ostvarenje</vt:lpstr>
      <vt:lpstr>Stablo</vt:lpstr>
      <vt:lpstr>Mrav "473357211"</vt:lpstr>
      <vt:lpstr>GP....</vt:lpstr>
      <vt:lpstr>Paralelizacija</vt:lpstr>
      <vt:lpstr>Paralelizacija...</vt:lpstr>
      <vt:lpstr>Rezultati - operatori</vt:lpstr>
      <vt:lpstr>Rezultati - generalno</vt:lpstr>
      <vt:lpstr>Zaključak</vt:lpstr>
      <vt:lpstr>Literatura</vt:lpstr>
    </vt:vector>
  </TitlesOfParts>
  <Company>dismo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Programska platforma Android za razvoj aplikacija na pokretnim uređajima</dc:title>
  <dc:creator>Disi</dc:creator>
  <cp:lastModifiedBy>Petar</cp:lastModifiedBy>
  <cp:revision>202</cp:revision>
  <dcterms:created xsi:type="dcterms:W3CDTF">2010-05-10T10:43:57Z</dcterms:created>
  <dcterms:modified xsi:type="dcterms:W3CDTF">2011-07-05T15:37:55Z</dcterms:modified>
</cp:coreProperties>
</file>