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3" r:id="rId4"/>
    <p:sldId id="281" r:id="rId5"/>
    <p:sldId id="280" r:id="rId6"/>
    <p:sldId id="258" r:id="rId7"/>
    <p:sldId id="270" r:id="rId8"/>
    <p:sldId id="271" r:id="rId9"/>
    <p:sldId id="272" r:id="rId10"/>
    <p:sldId id="261" r:id="rId11"/>
    <p:sldId id="273" r:id="rId12"/>
    <p:sldId id="274" r:id="rId13"/>
    <p:sldId id="275" r:id="rId14"/>
    <p:sldId id="276" r:id="rId15"/>
    <p:sldId id="277" r:id="rId16"/>
    <p:sldId id="282" r:id="rId17"/>
    <p:sldId id="278" r:id="rId18"/>
    <p:sldId id="269" r:id="rId19"/>
    <p:sldId id="264" r:id="rId20"/>
    <p:sldId id="262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0D393-7594-4E34-91FE-D0607F2E498D}" type="datetimeFigureOut">
              <a:rPr lang="hr-HR" smtClean="0"/>
              <a:pPr/>
              <a:t>4.6.2012.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BFC76-3699-41CE-A88C-430761E8379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1267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CB765-741D-4484-AA97-7EB1958802B2}" type="datetimeFigureOut">
              <a:rPr lang="hr-HR" smtClean="0"/>
              <a:pPr/>
              <a:t>4.6.2012.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5040B-673B-4905-A143-D9C7CCE01DE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56011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5040B-673B-4905-A143-D9C7CCE01DEC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5040B-673B-4905-A143-D9C7CCE01DEC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114E31-E018-45DA-9CF8-B37F22647F5F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8CFA06-2A70-450C-BC8D-FC939A49C2F1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2EC915-7F89-48C9-8153-22CC229588DD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32653-2239-46C1-ADCD-14F19898C2AE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2D8F9-509D-40C8-87B0-105F87672320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D4803-A7C1-43E0-BBB3-C6E8657F84AE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0C106-B047-4EC7-A72D-A2C8D8C82CFE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6ADDA-DAE9-4BB1-B549-2085CF90E4CA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023AA-F1E1-4E8F-A8D0-BCF4B9A04969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9C09B-93C8-4499-A13D-7825F74CB6B2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F411E-2ACA-4A78-BA0C-85D052D2EA52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695673-DCDD-4122-B931-D71C0EB963DE}" type="datetime1">
              <a:rPr lang="hr-HR" smtClean="0"/>
              <a:pPr/>
              <a:t>4.6.2012.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C57CC2-3728-496A-8D47-CFF99E36020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37360" y="2852936"/>
            <a:ext cx="7406640" cy="1472184"/>
          </a:xfrm>
        </p:spPr>
        <p:txBody>
          <a:bodyPr/>
          <a:lstStyle/>
          <a:p>
            <a:r>
              <a:rPr lang="hr-HR" dirty="0" smtClean="0"/>
              <a:t>GENETSKI ALGORITMI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19672" y="4581128"/>
            <a:ext cx="7406640" cy="1752600"/>
          </a:xfrm>
        </p:spPr>
        <p:txBody>
          <a:bodyPr>
            <a:normAutofit/>
          </a:bodyPr>
          <a:lstStyle/>
          <a:p>
            <a:r>
              <a:rPr lang="hr-HR" dirty="0" smtClean="0"/>
              <a:t>DORIJA HUMSKI</a:t>
            </a:r>
          </a:p>
          <a:p>
            <a:endParaRPr lang="hr-HR" dirty="0" smtClean="0"/>
          </a:p>
          <a:p>
            <a:r>
              <a:rPr lang="hr-HR" dirty="0" smtClean="0"/>
              <a:t>VODITELJ:  dr. </a:t>
            </a:r>
            <a:r>
              <a:rPr lang="hr-HR" dirty="0"/>
              <a:t>s</a:t>
            </a:r>
            <a:r>
              <a:rPr lang="hr-HR" dirty="0" smtClean="0"/>
              <a:t>c. MARKO ČUPIĆ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47667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SVEUČILIŠTE U ZAGREBU</a:t>
            </a:r>
          </a:p>
          <a:p>
            <a:pPr algn="ctr"/>
            <a:r>
              <a:rPr lang="hr-HR" dirty="0" smtClean="0"/>
              <a:t>FAKULTET ELEKTROTEHNIKE I RAČUNARSTVA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306896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SEMINAR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robot Robi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10</a:t>
            </a:fld>
            <a:endParaRPr lang="hr-HR"/>
          </a:p>
        </p:txBody>
      </p:sp>
      <p:pic>
        <p:nvPicPr>
          <p:cNvPr id="48" name="Rezervirano mjesto sadržaja 4" descr="Svije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412776"/>
            <a:ext cx="5760640" cy="5184576"/>
          </a:xfrm>
        </p:spPr>
      </p:pic>
      <p:pic>
        <p:nvPicPr>
          <p:cNvPr id="49" name="Rezervirano mjesto sadržaja 4" descr="Rob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340768"/>
            <a:ext cx="576064" cy="576064"/>
          </a:xfrm>
          <a:prstGeom prst="rect">
            <a:avLst/>
          </a:prstGeom>
        </p:spPr>
      </p:pic>
      <p:pic>
        <p:nvPicPr>
          <p:cNvPr id="50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2492896"/>
            <a:ext cx="216024" cy="429527"/>
          </a:xfrm>
          <a:prstGeom prst="rect">
            <a:avLst/>
          </a:prstGeom>
        </p:spPr>
      </p:pic>
      <p:pic>
        <p:nvPicPr>
          <p:cNvPr id="51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3501008"/>
            <a:ext cx="216024" cy="429527"/>
          </a:xfrm>
          <a:prstGeom prst="rect">
            <a:avLst/>
          </a:prstGeom>
        </p:spPr>
      </p:pic>
      <p:pic>
        <p:nvPicPr>
          <p:cNvPr id="52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484784"/>
            <a:ext cx="216024" cy="429527"/>
          </a:xfrm>
          <a:prstGeom prst="rect">
            <a:avLst/>
          </a:prstGeom>
        </p:spPr>
      </p:pic>
      <p:pic>
        <p:nvPicPr>
          <p:cNvPr id="53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484784"/>
            <a:ext cx="216024" cy="429527"/>
          </a:xfrm>
          <a:prstGeom prst="rect">
            <a:avLst/>
          </a:prstGeom>
        </p:spPr>
      </p:pic>
      <p:pic>
        <p:nvPicPr>
          <p:cNvPr id="54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5589240"/>
            <a:ext cx="216024" cy="429527"/>
          </a:xfrm>
          <a:prstGeom prst="rect">
            <a:avLst/>
          </a:prstGeom>
        </p:spPr>
      </p:pic>
      <p:pic>
        <p:nvPicPr>
          <p:cNvPr id="55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4005064"/>
            <a:ext cx="216024" cy="429527"/>
          </a:xfrm>
          <a:prstGeom prst="rect">
            <a:avLst/>
          </a:prstGeom>
        </p:spPr>
      </p:pic>
      <p:pic>
        <p:nvPicPr>
          <p:cNvPr id="56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509120"/>
            <a:ext cx="216024" cy="429527"/>
          </a:xfrm>
          <a:prstGeom prst="rect">
            <a:avLst/>
          </a:prstGeom>
        </p:spPr>
      </p:pic>
      <p:pic>
        <p:nvPicPr>
          <p:cNvPr id="57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4005064"/>
            <a:ext cx="216024" cy="429527"/>
          </a:xfrm>
          <a:prstGeom prst="rect">
            <a:avLst/>
          </a:prstGeom>
        </p:spPr>
      </p:pic>
      <p:pic>
        <p:nvPicPr>
          <p:cNvPr id="58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2996952"/>
            <a:ext cx="216024" cy="429527"/>
          </a:xfrm>
          <a:prstGeom prst="rect">
            <a:avLst/>
          </a:prstGeom>
        </p:spPr>
      </p:pic>
      <p:pic>
        <p:nvPicPr>
          <p:cNvPr id="59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1484784"/>
            <a:ext cx="216024" cy="429527"/>
          </a:xfrm>
          <a:prstGeom prst="rect">
            <a:avLst/>
          </a:prstGeom>
        </p:spPr>
      </p:pic>
      <p:pic>
        <p:nvPicPr>
          <p:cNvPr id="60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5589240"/>
            <a:ext cx="216024" cy="429527"/>
          </a:xfrm>
          <a:prstGeom prst="rect">
            <a:avLst/>
          </a:prstGeom>
        </p:spPr>
      </p:pic>
      <p:pic>
        <p:nvPicPr>
          <p:cNvPr id="61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5589240"/>
            <a:ext cx="216024" cy="429527"/>
          </a:xfrm>
          <a:prstGeom prst="rect">
            <a:avLst/>
          </a:prstGeom>
        </p:spPr>
      </p:pic>
      <p:pic>
        <p:nvPicPr>
          <p:cNvPr id="62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6093296"/>
            <a:ext cx="216024" cy="429527"/>
          </a:xfrm>
          <a:prstGeom prst="rect">
            <a:avLst/>
          </a:prstGeom>
        </p:spPr>
      </p:pic>
      <p:pic>
        <p:nvPicPr>
          <p:cNvPr id="63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5085184"/>
            <a:ext cx="216024" cy="429527"/>
          </a:xfrm>
          <a:prstGeom prst="rect">
            <a:avLst/>
          </a:prstGeom>
        </p:spPr>
      </p:pic>
      <p:pic>
        <p:nvPicPr>
          <p:cNvPr id="64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2492896"/>
            <a:ext cx="216024" cy="429527"/>
          </a:xfrm>
          <a:prstGeom prst="rect">
            <a:avLst/>
          </a:prstGeom>
        </p:spPr>
      </p:pic>
      <p:pic>
        <p:nvPicPr>
          <p:cNvPr id="65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2996952"/>
            <a:ext cx="216024" cy="429527"/>
          </a:xfrm>
          <a:prstGeom prst="rect">
            <a:avLst/>
          </a:prstGeom>
        </p:spPr>
      </p:pic>
      <p:pic>
        <p:nvPicPr>
          <p:cNvPr id="66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4509120"/>
            <a:ext cx="216024" cy="429527"/>
          </a:xfrm>
          <a:prstGeom prst="rect">
            <a:avLst/>
          </a:prstGeom>
        </p:spPr>
      </p:pic>
      <p:pic>
        <p:nvPicPr>
          <p:cNvPr id="67" name="Rezervirano mjesto sadržaja 6" descr="Limen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5085184"/>
            <a:ext cx="216024" cy="429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robot Robi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11</a:t>
            </a:fld>
            <a:endParaRPr lang="hr-HR"/>
          </a:p>
        </p:txBody>
      </p:sp>
      <p:pic>
        <p:nvPicPr>
          <p:cNvPr id="5" name="Rezervirano mjesto sadržaja 4" descr="Svij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412776"/>
            <a:ext cx="5760640" cy="5184576"/>
          </a:xfrm>
          <a:prstGeom prst="rect">
            <a:avLst/>
          </a:prstGeom>
        </p:spPr>
      </p:pic>
      <p:pic>
        <p:nvPicPr>
          <p:cNvPr id="6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492896"/>
            <a:ext cx="216024" cy="429527"/>
          </a:xfrm>
          <a:prstGeom prst="rect">
            <a:avLst/>
          </a:prstGeom>
        </p:spPr>
      </p:pic>
      <p:pic>
        <p:nvPicPr>
          <p:cNvPr id="7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501008"/>
            <a:ext cx="216024" cy="429527"/>
          </a:xfrm>
          <a:prstGeom prst="rect">
            <a:avLst/>
          </a:prstGeom>
        </p:spPr>
      </p:pic>
      <p:pic>
        <p:nvPicPr>
          <p:cNvPr id="8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484784"/>
            <a:ext cx="216024" cy="429527"/>
          </a:xfrm>
          <a:prstGeom prst="rect">
            <a:avLst/>
          </a:prstGeom>
        </p:spPr>
      </p:pic>
      <p:pic>
        <p:nvPicPr>
          <p:cNvPr id="9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484784"/>
            <a:ext cx="216024" cy="429527"/>
          </a:xfrm>
          <a:prstGeom prst="rect">
            <a:avLst/>
          </a:prstGeom>
        </p:spPr>
      </p:pic>
      <p:pic>
        <p:nvPicPr>
          <p:cNvPr id="10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5589240"/>
            <a:ext cx="216024" cy="429527"/>
          </a:xfrm>
          <a:prstGeom prst="rect">
            <a:avLst/>
          </a:prstGeom>
        </p:spPr>
      </p:pic>
      <p:pic>
        <p:nvPicPr>
          <p:cNvPr id="11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005064"/>
            <a:ext cx="216024" cy="429527"/>
          </a:xfrm>
          <a:prstGeom prst="rect">
            <a:avLst/>
          </a:prstGeom>
        </p:spPr>
      </p:pic>
      <p:pic>
        <p:nvPicPr>
          <p:cNvPr id="12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509120"/>
            <a:ext cx="216024" cy="429527"/>
          </a:xfrm>
          <a:prstGeom prst="rect">
            <a:avLst/>
          </a:prstGeom>
        </p:spPr>
      </p:pic>
      <p:pic>
        <p:nvPicPr>
          <p:cNvPr id="13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005064"/>
            <a:ext cx="216024" cy="429527"/>
          </a:xfrm>
          <a:prstGeom prst="rect">
            <a:avLst/>
          </a:prstGeom>
        </p:spPr>
      </p:pic>
      <p:pic>
        <p:nvPicPr>
          <p:cNvPr id="14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996952"/>
            <a:ext cx="216024" cy="429527"/>
          </a:xfrm>
          <a:prstGeom prst="rect">
            <a:avLst/>
          </a:prstGeom>
        </p:spPr>
      </p:pic>
      <p:pic>
        <p:nvPicPr>
          <p:cNvPr id="15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484784"/>
            <a:ext cx="216024" cy="429527"/>
          </a:xfrm>
          <a:prstGeom prst="rect">
            <a:avLst/>
          </a:prstGeom>
        </p:spPr>
      </p:pic>
      <p:pic>
        <p:nvPicPr>
          <p:cNvPr id="16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5589240"/>
            <a:ext cx="216024" cy="429527"/>
          </a:xfrm>
          <a:prstGeom prst="rect">
            <a:avLst/>
          </a:prstGeom>
        </p:spPr>
      </p:pic>
      <p:pic>
        <p:nvPicPr>
          <p:cNvPr id="17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589240"/>
            <a:ext cx="216024" cy="429527"/>
          </a:xfrm>
          <a:prstGeom prst="rect">
            <a:avLst/>
          </a:prstGeom>
        </p:spPr>
      </p:pic>
      <p:pic>
        <p:nvPicPr>
          <p:cNvPr id="18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6093296"/>
            <a:ext cx="216024" cy="429527"/>
          </a:xfrm>
          <a:prstGeom prst="rect">
            <a:avLst/>
          </a:prstGeom>
        </p:spPr>
      </p:pic>
      <p:pic>
        <p:nvPicPr>
          <p:cNvPr id="19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5085184"/>
            <a:ext cx="216024" cy="429527"/>
          </a:xfrm>
          <a:prstGeom prst="rect">
            <a:avLst/>
          </a:prstGeom>
        </p:spPr>
      </p:pic>
      <p:pic>
        <p:nvPicPr>
          <p:cNvPr id="20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492896"/>
            <a:ext cx="216024" cy="429527"/>
          </a:xfrm>
          <a:prstGeom prst="rect">
            <a:avLst/>
          </a:prstGeom>
        </p:spPr>
      </p:pic>
      <p:pic>
        <p:nvPicPr>
          <p:cNvPr id="21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996952"/>
            <a:ext cx="216024" cy="429527"/>
          </a:xfrm>
          <a:prstGeom prst="rect">
            <a:avLst/>
          </a:prstGeom>
        </p:spPr>
      </p:pic>
      <p:pic>
        <p:nvPicPr>
          <p:cNvPr id="22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4509120"/>
            <a:ext cx="216024" cy="429527"/>
          </a:xfrm>
          <a:prstGeom prst="rect">
            <a:avLst/>
          </a:prstGeom>
        </p:spPr>
      </p:pic>
      <p:pic>
        <p:nvPicPr>
          <p:cNvPr id="23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5085184"/>
            <a:ext cx="216024" cy="429527"/>
          </a:xfrm>
          <a:prstGeom prst="rect">
            <a:avLst/>
          </a:prstGeom>
        </p:spPr>
      </p:pic>
      <p:pic>
        <p:nvPicPr>
          <p:cNvPr id="24" name="Rezervirano mjesto sadržaja 4" descr="Rob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1340768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robot Robi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12</a:t>
            </a:fld>
            <a:endParaRPr lang="hr-HR"/>
          </a:p>
        </p:txBody>
      </p:sp>
      <p:pic>
        <p:nvPicPr>
          <p:cNvPr id="5" name="Rezervirano mjesto sadržaja 4" descr="Svij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412776"/>
            <a:ext cx="5760640" cy="5184576"/>
          </a:xfrm>
          <a:prstGeom prst="rect">
            <a:avLst/>
          </a:prstGeom>
        </p:spPr>
      </p:pic>
      <p:pic>
        <p:nvPicPr>
          <p:cNvPr id="6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492896"/>
            <a:ext cx="216024" cy="429527"/>
          </a:xfrm>
          <a:prstGeom prst="rect">
            <a:avLst/>
          </a:prstGeom>
        </p:spPr>
      </p:pic>
      <p:pic>
        <p:nvPicPr>
          <p:cNvPr id="7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501008"/>
            <a:ext cx="216024" cy="429527"/>
          </a:xfrm>
          <a:prstGeom prst="rect">
            <a:avLst/>
          </a:prstGeom>
        </p:spPr>
      </p:pic>
      <p:pic>
        <p:nvPicPr>
          <p:cNvPr id="8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484784"/>
            <a:ext cx="216024" cy="429527"/>
          </a:xfrm>
          <a:prstGeom prst="rect">
            <a:avLst/>
          </a:prstGeom>
        </p:spPr>
      </p:pic>
      <p:pic>
        <p:nvPicPr>
          <p:cNvPr id="9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484784"/>
            <a:ext cx="216024" cy="429527"/>
          </a:xfrm>
          <a:prstGeom prst="rect">
            <a:avLst/>
          </a:prstGeom>
        </p:spPr>
      </p:pic>
      <p:pic>
        <p:nvPicPr>
          <p:cNvPr id="10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5589240"/>
            <a:ext cx="216024" cy="429527"/>
          </a:xfrm>
          <a:prstGeom prst="rect">
            <a:avLst/>
          </a:prstGeom>
        </p:spPr>
      </p:pic>
      <p:pic>
        <p:nvPicPr>
          <p:cNvPr id="11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005064"/>
            <a:ext cx="216024" cy="429527"/>
          </a:xfrm>
          <a:prstGeom prst="rect">
            <a:avLst/>
          </a:prstGeom>
        </p:spPr>
      </p:pic>
      <p:pic>
        <p:nvPicPr>
          <p:cNvPr id="12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509120"/>
            <a:ext cx="216024" cy="429527"/>
          </a:xfrm>
          <a:prstGeom prst="rect">
            <a:avLst/>
          </a:prstGeom>
        </p:spPr>
      </p:pic>
      <p:pic>
        <p:nvPicPr>
          <p:cNvPr id="13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005064"/>
            <a:ext cx="216024" cy="429527"/>
          </a:xfrm>
          <a:prstGeom prst="rect">
            <a:avLst/>
          </a:prstGeom>
        </p:spPr>
      </p:pic>
      <p:pic>
        <p:nvPicPr>
          <p:cNvPr id="14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996952"/>
            <a:ext cx="216024" cy="429527"/>
          </a:xfrm>
          <a:prstGeom prst="rect">
            <a:avLst/>
          </a:prstGeom>
        </p:spPr>
      </p:pic>
      <p:pic>
        <p:nvPicPr>
          <p:cNvPr id="15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484784"/>
            <a:ext cx="216024" cy="429527"/>
          </a:xfrm>
          <a:prstGeom prst="rect">
            <a:avLst/>
          </a:prstGeom>
        </p:spPr>
      </p:pic>
      <p:pic>
        <p:nvPicPr>
          <p:cNvPr id="16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5589240"/>
            <a:ext cx="216024" cy="429527"/>
          </a:xfrm>
          <a:prstGeom prst="rect">
            <a:avLst/>
          </a:prstGeom>
        </p:spPr>
      </p:pic>
      <p:pic>
        <p:nvPicPr>
          <p:cNvPr id="17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589240"/>
            <a:ext cx="216024" cy="429527"/>
          </a:xfrm>
          <a:prstGeom prst="rect">
            <a:avLst/>
          </a:prstGeom>
        </p:spPr>
      </p:pic>
      <p:pic>
        <p:nvPicPr>
          <p:cNvPr id="18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6093296"/>
            <a:ext cx="216024" cy="429527"/>
          </a:xfrm>
          <a:prstGeom prst="rect">
            <a:avLst/>
          </a:prstGeom>
        </p:spPr>
      </p:pic>
      <p:pic>
        <p:nvPicPr>
          <p:cNvPr id="19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5085184"/>
            <a:ext cx="216024" cy="429527"/>
          </a:xfrm>
          <a:prstGeom prst="rect">
            <a:avLst/>
          </a:prstGeom>
        </p:spPr>
      </p:pic>
      <p:pic>
        <p:nvPicPr>
          <p:cNvPr id="20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492896"/>
            <a:ext cx="216024" cy="429527"/>
          </a:xfrm>
          <a:prstGeom prst="rect">
            <a:avLst/>
          </a:prstGeom>
        </p:spPr>
      </p:pic>
      <p:pic>
        <p:nvPicPr>
          <p:cNvPr id="21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996952"/>
            <a:ext cx="216024" cy="429527"/>
          </a:xfrm>
          <a:prstGeom prst="rect">
            <a:avLst/>
          </a:prstGeom>
        </p:spPr>
      </p:pic>
      <p:pic>
        <p:nvPicPr>
          <p:cNvPr id="22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4509120"/>
            <a:ext cx="216024" cy="429527"/>
          </a:xfrm>
          <a:prstGeom prst="rect">
            <a:avLst/>
          </a:prstGeom>
        </p:spPr>
      </p:pic>
      <p:pic>
        <p:nvPicPr>
          <p:cNvPr id="23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5085184"/>
            <a:ext cx="216024" cy="429527"/>
          </a:xfrm>
          <a:prstGeom prst="rect">
            <a:avLst/>
          </a:prstGeom>
        </p:spPr>
      </p:pic>
      <p:pic>
        <p:nvPicPr>
          <p:cNvPr id="24" name="Rezervirano mjesto sadržaja 4" descr="Rob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1844824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robot Robi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13</a:t>
            </a:fld>
            <a:endParaRPr lang="hr-HR"/>
          </a:p>
        </p:txBody>
      </p:sp>
      <p:pic>
        <p:nvPicPr>
          <p:cNvPr id="5" name="Rezervirano mjesto sadržaja 4" descr="Svij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412776"/>
            <a:ext cx="5760640" cy="5184576"/>
          </a:xfrm>
          <a:prstGeom prst="rect">
            <a:avLst/>
          </a:prstGeom>
        </p:spPr>
      </p:pic>
      <p:pic>
        <p:nvPicPr>
          <p:cNvPr id="6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492896"/>
            <a:ext cx="216024" cy="429527"/>
          </a:xfrm>
          <a:prstGeom prst="rect">
            <a:avLst/>
          </a:prstGeom>
        </p:spPr>
      </p:pic>
      <p:pic>
        <p:nvPicPr>
          <p:cNvPr id="7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501008"/>
            <a:ext cx="216024" cy="429527"/>
          </a:xfrm>
          <a:prstGeom prst="rect">
            <a:avLst/>
          </a:prstGeom>
        </p:spPr>
      </p:pic>
      <p:pic>
        <p:nvPicPr>
          <p:cNvPr id="8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484784"/>
            <a:ext cx="216024" cy="429527"/>
          </a:xfrm>
          <a:prstGeom prst="rect">
            <a:avLst/>
          </a:prstGeom>
        </p:spPr>
      </p:pic>
      <p:pic>
        <p:nvPicPr>
          <p:cNvPr id="9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484784"/>
            <a:ext cx="216024" cy="429527"/>
          </a:xfrm>
          <a:prstGeom prst="rect">
            <a:avLst/>
          </a:prstGeom>
        </p:spPr>
      </p:pic>
      <p:pic>
        <p:nvPicPr>
          <p:cNvPr id="10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5589240"/>
            <a:ext cx="216024" cy="429527"/>
          </a:xfrm>
          <a:prstGeom prst="rect">
            <a:avLst/>
          </a:prstGeom>
        </p:spPr>
      </p:pic>
      <p:pic>
        <p:nvPicPr>
          <p:cNvPr id="11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005064"/>
            <a:ext cx="216024" cy="429527"/>
          </a:xfrm>
          <a:prstGeom prst="rect">
            <a:avLst/>
          </a:prstGeom>
        </p:spPr>
      </p:pic>
      <p:pic>
        <p:nvPicPr>
          <p:cNvPr id="12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509120"/>
            <a:ext cx="216024" cy="429527"/>
          </a:xfrm>
          <a:prstGeom prst="rect">
            <a:avLst/>
          </a:prstGeom>
        </p:spPr>
      </p:pic>
      <p:pic>
        <p:nvPicPr>
          <p:cNvPr id="13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005064"/>
            <a:ext cx="216024" cy="429527"/>
          </a:xfrm>
          <a:prstGeom prst="rect">
            <a:avLst/>
          </a:prstGeom>
        </p:spPr>
      </p:pic>
      <p:pic>
        <p:nvPicPr>
          <p:cNvPr id="14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996952"/>
            <a:ext cx="216024" cy="429527"/>
          </a:xfrm>
          <a:prstGeom prst="rect">
            <a:avLst/>
          </a:prstGeom>
        </p:spPr>
      </p:pic>
      <p:pic>
        <p:nvPicPr>
          <p:cNvPr id="15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484784"/>
            <a:ext cx="216024" cy="429527"/>
          </a:xfrm>
          <a:prstGeom prst="rect">
            <a:avLst/>
          </a:prstGeom>
        </p:spPr>
      </p:pic>
      <p:pic>
        <p:nvPicPr>
          <p:cNvPr id="16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5589240"/>
            <a:ext cx="216024" cy="429527"/>
          </a:xfrm>
          <a:prstGeom prst="rect">
            <a:avLst/>
          </a:prstGeom>
        </p:spPr>
      </p:pic>
      <p:pic>
        <p:nvPicPr>
          <p:cNvPr id="17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589240"/>
            <a:ext cx="216024" cy="429527"/>
          </a:xfrm>
          <a:prstGeom prst="rect">
            <a:avLst/>
          </a:prstGeom>
        </p:spPr>
      </p:pic>
      <p:pic>
        <p:nvPicPr>
          <p:cNvPr id="18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6093296"/>
            <a:ext cx="216024" cy="429527"/>
          </a:xfrm>
          <a:prstGeom prst="rect">
            <a:avLst/>
          </a:prstGeom>
        </p:spPr>
      </p:pic>
      <p:pic>
        <p:nvPicPr>
          <p:cNvPr id="19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5085184"/>
            <a:ext cx="216024" cy="429527"/>
          </a:xfrm>
          <a:prstGeom prst="rect">
            <a:avLst/>
          </a:prstGeom>
        </p:spPr>
      </p:pic>
      <p:pic>
        <p:nvPicPr>
          <p:cNvPr id="20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492896"/>
            <a:ext cx="216024" cy="429527"/>
          </a:xfrm>
          <a:prstGeom prst="rect">
            <a:avLst/>
          </a:prstGeom>
        </p:spPr>
      </p:pic>
      <p:pic>
        <p:nvPicPr>
          <p:cNvPr id="21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996952"/>
            <a:ext cx="216024" cy="429527"/>
          </a:xfrm>
          <a:prstGeom prst="rect">
            <a:avLst/>
          </a:prstGeom>
        </p:spPr>
      </p:pic>
      <p:pic>
        <p:nvPicPr>
          <p:cNvPr id="22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4509120"/>
            <a:ext cx="216024" cy="429527"/>
          </a:xfrm>
          <a:prstGeom prst="rect">
            <a:avLst/>
          </a:prstGeom>
        </p:spPr>
      </p:pic>
      <p:pic>
        <p:nvPicPr>
          <p:cNvPr id="23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5085184"/>
            <a:ext cx="216024" cy="429527"/>
          </a:xfrm>
          <a:prstGeom prst="rect">
            <a:avLst/>
          </a:prstGeom>
        </p:spPr>
      </p:pic>
      <p:pic>
        <p:nvPicPr>
          <p:cNvPr id="24" name="Rezervirano mjesto sadržaja 4" descr="Rob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916832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robot Robi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14</a:t>
            </a:fld>
            <a:endParaRPr lang="hr-HR"/>
          </a:p>
        </p:txBody>
      </p:sp>
      <p:pic>
        <p:nvPicPr>
          <p:cNvPr id="5" name="Rezervirano mjesto sadržaja 4" descr="Svij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412776"/>
            <a:ext cx="5760640" cy="5184576"/>
          </a:xfrm>
          <a:prstGeom prst="rect">
            <a:avLst/>
          </a:prstGeom>
        </p:spPr>
      </p:pic>
      <p:pic>
        <p:nvPicPr>
          <p:cNvPr id="6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492896"/>
            <a:ext cx="216024" cy="429527"/>
          </a:xfrm>
          <a:prstGeom prst="rect">
            <a:avLst/>
          </a:prstGeom>
        </p:spPr>
      </p:pic>
      <p:pic>
        <p:nvPicPr>
          <p:cNvPr id="7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501008"/>
            <a:ext cx="216024" cy="429527"/>
          </a:xfrm>
          <a:prstGeom prst="rect">
            <a:avLst/>
          </a:prstGeom>
        </p:spPr>
      </p:pic>
      <p:pic>
        <p:nvPicPr>
          <p:cNvPr id="8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484784"/>
            <a:ext cx="216024" cy="429527"/>
          </a:xfrm>
          <a:prstGeom prst="rect">
            <a:avLst/>
          </a:prstGeom>
        </p:spPr>
      </p:pic>
      <p:pic>
        <p:nvPicPr>
          <p:cNvPr id="9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484784"/>
            <a:ext cx="216024" cy="429527"/>
          </a:xfrm>
          <a:prstGeom prst="rect">
            <a:avLst/>
          </a:prstGeom>
        </p:spPr>
      </p:pic>
      <p:pic>
        <p:nvPicPr>
          <p:cNvPr id="10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5589240"/>
            <a:ext cx="216024" cy="429527"/>
          </a:xfrm>
          <a:prstGeom prst="rect">
            <a:avLst/>
          </a:prstGeom>
        </p:spPr>
      </p:pic>
      <p:pic>
        <p:nvPicPr>
          <p:cNvPr id="11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005064"/>
            <a:ext cx="216024" cy="429527"/>
          </a:xfrm>
          <a:prstGeom prst="rect">
            <a:avLst/>
          </a:prstGeom>
        </p:spPr>
      </p:pic>
      <p:pic>
        <p:nvPicPr>
          <p:cNvPr id="12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509120"/>
            <a:ext cx="216024" cy="429527"/>
          </a:xfrm>
          <a:prstGeom prst="rect">
            <a:avLst/>
          </a:prstGeom>
        </p:spPr>
      </p:pic>
      <p:pic>
        <p:nvPicPr>
          <p:cNvPr id="13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4005064"/>
            <a:ext cx="216024" cy="429527"/>
          </a:xfrm>
          <a:prstGeom prst="rect">
            <a:avLst/>
          </a:prstGeom>
        </p:spPr>
      </p:pic>
      <p:pic>
        <p:nvPicPr>
          <p:cNvPr id="14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996952"/>
            <a:ext cx="216024" cy="429527"/>
          </a:xfrm>
          <a:prstGeom prst="rect">
            <a:avLst/>
          </a:prstGeom>
        </p:spPr>
      </p:pic>
      <p:pic>
        <p:nvPicPr>
          <p:cNvPr id="15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484784"/>
            <a:ext cx="216024" cy="429527"/>
          </a:xfrm>
          <a:prstGeom prst="rect">
            <a:avLst/>
          </a:prstGeom>
        </p:spPr>
      </p:pic>
      <p:pic>
        <p:nvPicPr>
          <p:cNvPr id="16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5589240"/>
            <a:ext cx="216024" cy="429527"/>
          </a:xfrm>
          <a:prstGeom prst="rect">
            <a:avLst/>
          </a:prstGeom>
        </p:spPr>
      </p:pic>
      <p:pic>
        <p:nvPicPr>
          <p:cNvPr id="17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589240"/>
            <a:ext cx="216024" cy="429527"/>
          </a:xfrm>
          <a:prstGeom prst="rect">
            <a:avLst/>
          </a:prstGeom>
        </p:spPr>
      </p:pic>
      <p:pic>
        <p:nvPicPr>
          <p:cNvPr id="18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6093296"/>
            <a:ext cx="216024" cy="429527"/>
          </a:xfrm>
          <a:prstGeom prst="rect">
            <a:avLst/>
          </a:prstGeom>
        </p:spPr>
      </p:pic>
      <p:pic>
        <p:nvPicPr>
          <p:cNvPr id="19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5085184"/>
            <a:ext cx="216024" cy="429527"/>
          </a:xfrm>
          <a:prstGeom prst="rect">
            <a:avLst/>
          </a:prstGeom>
        </p:spPr>
      </p:pic>
      <p:pic>
        <p:nvPicPr>
          <p:cNvPr id="20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492896"/>
            <a:ext cx="216024" cy="429527"/>
          </a:xfrm>
          <a:prstGeom prst="rect">
            <a:avLst/>
          </a:prstGeom>
        </p:spPr>
      </p:pic>
      <p:pic>
        <p:nvPicPr>
          <p:cNvPr id="21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996952"/>
            <a:ext cx="216024" cy="429527"/>
          </a:xfrm>
          <a:prstGeom prst="rect">
            <a:avLst/>
          </a:prstGeom>
        </p:spPr>
      </p:pic>
      <p:pic>
        <p:nvPicPr>
          <p:cNvPr id="22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4509120"/>
            <a:ext cx="216024" cy="429527"/>
          </a:xfrm>
          <a:prstGeom prst="rect">
            <a:avLst/>
          </a:prstGeom>
        </p:spPr>
      </p:pic>
      <p:pic>
        <p:nvPicPr>
          <p:cNvPr id="23" name="Rezervirano mjesto sadržaja 6" descr="Limen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5085184"/>
            <a:ext cx="216024" cy="429527"/>
          </a:xfrm>
          <a:prstGeom prst="rect">
            <a:avLst/>
          </a:prstGeom>
        </p:spPr>
      </p:pic>
      <p:pic>
        <p:nvPicPr>
          <p:cNvPr id="24" name="Rezervirano mjesto sadržaja 4" descr="Rob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340768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robot Robi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15</a:t>
            </a:fld>
            <a:endParaRPr lang="hr-H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268760"/>
            <a:ext cx="3851250" cy="345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zervirano mjesto sadržaja 4" descr="Rob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780928"/>
            <a:ext cx="792088" cy="72008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1720" y="5013176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Zid</a:t>
                      </a:r>
                    </a:p>
                    <a:p>
                      <a:r>
                        <a:rPr lang="hr-HR" dirty="0" smtClean="0"/>
                        <a:t>Limenka</a:t>
                      </a:r>
                    </a:p>
                    <a:p>
                      <a:r>
                        <a:rPr lang="hr-HR" dirty="0" smtClean="0"/>
                        <a:t>Prazno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Zid</a:t>
                      </a:r>
                    </a:p>
                    <a:p>
                      <a:r>
                        <a:rPr lang="hr-HR" dirty="0" smtClean="0"/>
                        <a:t>Limenka</a:t>
                      </a:r>
                    </a:p>
                    <a:p>
                      <a:r>
                        <a:rPr lang="hr-HR" dirty="0" smtClean="0"/>
                        <a:t>Prazno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Zid </a:t>
                      </a:r>
                    </a:p>
                    <a:p>
                      <a:r>
                        <a:rPr lang="hr-HR" dirty="0" smtClean="0"/>
                        <a:t>Limenka</a:t>
                      </a:r>
                    </a:p>
                    <a:p>
                      <a:r>
                        <a:rPr lang="hr-HR" dirty="0" smtClean="0"/>
                        <a:t>Prazno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Zid </a:t>
                      </a:r>
                    </a:p>
                    <a:p>
                      <a:r>
                        <a:rPr lang="hr-HR" dirty="0" smtClean="0"/>
                        <a:t>Limenka</a:t>
                      </a:r>
                    </a:p>
                    <a:p>
                      <a:r>
                        <a:rPr lang="hr-HR" dirty="0" smtClean="0"/>
                        <a:t>Prazno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Zid </a:t>
                      </a:r>
                    </a:p>
                    <a:p>
                      <a:r>
                        <a:rPr lang="hr-HR" dirty="0" smtClean="0"/>
                        <a:t>Limenka</a:t>
                      </a:r>
                    </a:p>
                    <a:p>
                      <a:r>
                        <a:rPr lang="hr-HR" dirty="0" smtClean="0"/>
                        <a:t>Prazno 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627784" y="3068960"/>
            <a:ext cx="93610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60032" y="407707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707904" y="3284984"/>
            <a:ext cx="72008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04048" y="1772816"/>
            <a:ext cx="115212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84168" y="3068960"/>
            <a:ext cx="1224136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63688" y="6165304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Ukupno kombinacija:  3</a:t>
            </a:r>
            <a:r>
              <a:rPr lang="hr-HR" sz="2400" baseline="30000" dirty="0" smtClean="0"/>
              <a:t>5</a:t>
            </a:r>
            <a:endParaRPr lang="hr-HR" sz="2400" baseline="300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300192" y="63813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76256" y="6021288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Duljina kromosoma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robot Robi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95736" y="1412776"/>
          <a:ext cx="5904867" cy="5015683"/>
        </p:xfrm>
        <a:graphic>
          <a:graphicData uri="http://schemas.openxmlformats.org/drawingml/2006/table">
            <a:tbl>
              <a:tblPr/>
              <a:tblGrid>
                <a:gridCol w="954508"/>
                <a:gridCol w="955143"/>
                <a:gridCol w="955143"/>
                <a:gridCol w="955778"/>
                <a:gridCol w="1111370"/>
                <a:gridCol w="972925"/>
              </a:tblGrid>
              <a:tr h="371822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1" dirty="0">
                          <a:latin typeface="Arial"/>
                          <a:ea typeface="Times New Roman"/>
                          <a:cs typeface="Times New Roman"/>
                        </a:rPr>
                        <a:t>Situacija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broj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391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zapadno</a:t>
                      </a:r>
                      <a:r>
                        <a:rPr lang="hr-HR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       trenutna            južno              sjeverno           istočno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hr-HR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pozicija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1079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Limenka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49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Zid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97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Limenka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Prazno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…</a:t>
                      </a:r>
                      <a:endParaRPr lang="hr-H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…</a:t>
                      </a:r>
                      <a:endParaRPr lang="hr-H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…</a:t>
                      </a:r>
                      <a:endParaRPr lang="hr-H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…</a:t>
                      </a:r>
                      <a:endParaRPr lang="hr-H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…</a:t>
                      </a:r>
                      <a:endParaRPr lang="hr-H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>
                          <a:latin typeface="Arial"/>
                          <a:ea typeface="Times New Roman"/>
                          <a:cs typeface="Times New Roman"/>
                        </a:rPr>
                        <a:t>…</a:t>
                      </a:r>
                      <a:endParaRPr lang="hr-HR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82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Zid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Zid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Zid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>
                          <a:latin typeface="Arial"/>
                          <a:ea typeface="Times New Roman"/>
                          <a:cs typeface="Times New Roman"/>
                        </a:rPr>
                        <a:t>Zid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Zid</a:t>
                      </a: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hr-HR" sz="1200" baseline="30000" dirty="0" smtClean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hr-HR" sz="1200" dirty="0" smtClean="0">
                          <a:latin typeface="Arial"/>
                          <a:ea typeface="Times New Roman"/>
                          <a:cs typeface="Times New Roman"/>
                        </a:rPr>
                        <a:t>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robot Robi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89512"/>
          </a:xfrm>
        </p:spPr>
        <p:txBody>
          <a:bodyPr/>
          <a:lstStyle/>
          <a:p>
            <a:r>
              <a:rPr lang="hr-HR" dirty="0" smtClean="0"/>
              <a:t>Kromosom: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Veličina populacije: 200 kromosoma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17</a:t>
            </a:fld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23728" y="2348880"/>
          <a:ext cx="6095997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...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23728" y="299695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r>
              <a:rPr lang="hr-HR" dirty="0" smtClean="0"/>
              <a:t>  0         1         2         3                 3</a:t>
            </a:r>
            <a:r>
              <a:rPr lang="hr-HR" baseline="30000" dirty="0" smtClean="0"/>
              <a:t>5</a:t>
            </a:r>
            <a:r>
              <a:rPr lang="hr-HR" dirty="0" smtClean="0"/>
              <a:t>-4    3</a:t>
            </a:r>
            <a:r>
              <a:rPr lang="hr-HR" baseline="30000" dirty="0" smtClean="0"/>
              <a:t>5</a:t>
            </a:r>
            <a:r>
              <a:rPr lang="hr-HR" dirty="0" smtClean="0"/>
              <a:t>-3     3</a:t>
            </a:r>
            <a:r>
              <a:rPr lang="hr-HR" baseline="30000" dirty="0" smtClean="0"/>
              <a:t>5</a:t>
            </a:r>
            <a:r>
              <a:rPr lang="hr-HR" dirty="0" smtClean="0"/>
              <a:t>-2     3</a:t>
            </a:r>
            <a:r>
              <a:rPr lang="hr-HR" baseline="30000" dirty="0" smtClean="0"/>
              <a:t>5</a:t>
            </a:r>
            <a:r>
              <a:rPr lang="hr-HR" dirty="0" smtClean="0"/>
              <a:t>-1                                                                             </a:t>
            </a:r>
            <a:endParaRPr lang="hr-H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91680" y="3356992"/>
          <a:ext cx="230425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2000632">
                <a:tc>
                  <a:txBody>
                    <a:bodyPr/>
                    <a:lstStyle/>
                    <a:p>
                      <a:r>
                        <a:rPr kumimoji="0" lang="hr-H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0=pomak sjeverno,</a:t>
                      </a:r>
                    </a:p>
                    <a:p>
                      <a:r>
                        <a:rPr kumimoji="0" lang="hr-H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1=pomak južno,</a:t>
                      </a:r>
                    </a:p>
                    <a:p>
                      <a:r>
                        <a:rPr kumimoji="0" lang="hr-H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2=pomak istočno,</a:t>
                      </a:r>
                    </a:p>
                    <a:p>
                      <a:r>
                        <a:rPr kumimoji="0" lang="hr-H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3=pomak zapadno,</a:t>
                      </a:r>
                    </a:p>
                    <a:p>
                      <a:r>
                        <a:rPr kumimoji="0" lang="hr-H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4=ostani na mjestu,</a:t>
                      </a:r>
                    </a:p>
                    <a:p>
                      <a:r>
                        <a:rPr kumimoji="0" lang="hr-H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5=pokupi limenku te</a:t>
                      </a:r>
                    </a:p>
                    <a:p>
                      <a:r>
                        <a:rPr kumimoji="0" lang="hr-H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6=izaberi 0-5. </a:t>
                      </a:r>
                    </a:p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 robot Robi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Funkcija dobrote:</a:t>
            </a:r>
            <a:endParaRPr lang="hr-HR" dirty="0" smtClean="0"/>
          </a:p>
          <a:p>
            <a:pPr lvl="1"/>
            <a:r>
              <a:rPr lang="hr-HR" dirty="0" smtClean="0"/>
              <a:t>   Pokuša uzeti limenku:</a:t>
            </a:r>
            <a:endParaRPr lang="hr-HR" dirty="0" smtClean="0"/>
          </a:p>
          <a:p>
            <a:pPr marL="1949958" lvl="6" indent="-514350">
              <a:buFont typeface="+mj-lt"/>
              <a:buAutoNum type="arabicPeriod"/>
            </a:pPr>
            <a:r>
              <a:rPr lang="hr-HR" dirty="0" smtClean="0"/>
              <a:t>tamo gdje je nema, -1bod</a:t>
            </a:r>
          </a:p>
          <a:p>
            <a:pPr marL="1949958" lvl="6" indent="-514350">
              <a:buFont typeface="+mj-lt"/>
              <a:buAutoNum type="arabicPeriod"/>
            </a:pPr>
            <a:r>
              <a:rPr lang="hr-HR" dirty="0" smtClean="0"/>
              <a:t>Inače, 10 bodova</a:t>
            </a:r>
          </a:p>
          <a:p>
            <a:pPr marL="870966" lvl="1" indent="-514350"/>
            <a:r>
              <a:rPr lang="hr-HR" dirty="0" smtClean="0"/>
              <a:t>Zabije se u zid, -5 bodova</a:t>
            </a:r>
          </a:p>
          <a:p>
            <a:pPr marL="870966" lvl="1" indent="-514350"/>
            <a:r>
              <a:rPr lang="hr-HR" dirty="0" smtClean="0"/>
              <a:t>Inače </a:t>
            </a:r>
            <a:r>
              <a:rPr lang="hr-HR" dirty="0" smtClean="0"/>
              <a:t>0</a:t>
            </a:r>
          </a:p>
          <a:p>
            <a:endParaRPr lang="hr-HR" dirty="0" smtClean="0"/>
          </a:p>
          <a:p>
            <a:r>
              <a:rPr lang="hr-HR" dirty="0" smtClean="0"/>
              <a:t>Uvjet završetka: 1000 generacija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Genetski algoritmi laki su za </a:t>
            </a:r>
            <a:r>
              <a:rPr lang="hr-HR" dirty="0" smtClean="0"/>
              <a:t>primjenu</a:t>
            </a:r>
            <a:endParaRPr lang="hr-HR" dirty="0" smtClean="0"/>
          </a:p>
          <a:p>
            <a:r>
              <a:rPr lang="hr-HR" dirty="0" smtClean="0"/>
              <a:t>Nalaze rješenja koja su često puno bolja od onih koje bi čovjek sam pronašao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O genetskim algoritmima</a:t>
            </a:r>
          </a:p>
          <a:p>
            <a:r>
              <a:rPr lang="hr-HR" dirty="0" smtClean="0">
                <a:latin typeface="+mj-lt"/>
              </a:rPr>
              <a:t>Rad genetskog algoritma</a:t>
            </a:r>
          </a:p>
          <a:p>
            <a:r>
              <a:rPr lang="hr-HR" dirty="0" smtClean="0">
                <a:latin typeface="+mj-lt"/>
              </a:rPr>
              <a:t>Primjer implementacije</a:t>
            </a:r>
          </a:p>
          <a:p>
            <a:r>
              <a:rPr lang="hr-HR" dirty="0" smtClean="0">
                <a:latin typeface="+mj-lt"/>
              </a:rPr>
              <a:t>Zaključak</a:t>
            </a:r>
          </a:p>
          <a:p>
            <a:endParaRPr lang="hr-HR" dirty="0" smtClean="0">
              <a:latin typeface="+mj-lt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pic>
        <p:nvPicPr>
          <p:cNvPr id="5" name="Rezervirano mjesto sadržaja 4" descr="evolu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1192" y="1196752"/>
            <a:ext cx="7272808" cy="5661248"/>
          </a:xfrm>
        </p:spPr>
      </p:pic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r>
              <a:rPr lang="hr-HR" dirty="0" smtClean="0"/>
              <a:t>      Genetski algoritmi</a:t>
            </a:r>
            <a:endParaRPr lang="hr-HR" dirty="0"/>
          </a:p>
        </p:txBody>
      </p:sp>
      <p:pic>
        <p:nvPicPr>
          <p:cNvPr id="5" name="Rezervirano mjesto sadržaja 4" descr="consequences-of-evolution-63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403598" y="2132856"/>
            <a:ext cx="7740402" cy="3959225"/>
          </a:xfrm>
        </p:spPr>
      </p:pic>
      <p:sp>
        <p:nvSpPr>
          <p:cNvPr id="10" name="TekstniOkvir 9"/>
          <p:cNvSpPr txBox="1"/>
          <p:nvPr/>
        </p:nvSpPr>
        <p:spPr>
          <a:xfrm>
            <a:off x="1043608" y="1268760"/>
            <a:ext cx="77768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hr-HR" sz="3200" dirty="0" smtClean="0"/>
              <a:t> Imitira prirodni evolucijski proces</a:t>
            </a:r>
          </a:p>
          <a:p>
            <a:endParaRPr lang="hr-HR" sz="32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Genetski algoritmi</a:t>
            </a:r>
            <a:endParaRPr kumimoji="0" lang="hr-HR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Kromosom:  opisuje ponašanje algoritma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475656" y="2057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Generiranje kromosoma: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ROBOT:  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 različitih, zavisnih pitanja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hr-HR" sz="2800" dirty="0" smtClean="0"/>
              <a:t>Akcije:</a:t>
            </a:r>
          </a:p>
          <a:p>
            <a:pPr marL="1097280" lvl="2" indent="-237744">
              <a:spcBef>
                <a:spcPts val="550"/>
              </a:spcBef>
              <a:buClr>
                <a:schemeClr val="accent1"/>
              </a:buClr>
              <a:buFont typeface="Verdana"/>
              <a:buChar char="◦"/>
            </a:pPr>
            <a:r>
              <a:rPr lang="hr-HR" sz="2800" dirty="0" smtClean="0"/>
              <a:t>Odgovori NE</a:t>
            </a:r>
          </a:p>
          <a:p>
            <a:pPr marL="1097280" lvl="2" indent="-237744">
              <a:spcBef>
                <a:spcPts val="550"/>
              </a:spcBef>
              <a:buClr>
                <a:schemeClr val="accent1"/>
              </a:buClr>
              <a:buFont typeface="Verdana"/>
              <a:buChar char="◦"/>
            </a:pPr>
            <a:r>
              <a:rPr lang="hr-HR" sz="2800" dirty="0" smtClean="0"/>
              <a:t> odgovori DA</a:t>
            </a:r>
            <a:endParaRPr kumimoji="0" lang="hr-H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Genetski algoritmi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Kromosom:  opisuje ponašanje algoritma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475656" y="20574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Generiranje kromosoma: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ROBOT:  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 različitih, zavisnih pitanja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Odgovori</a:t>
            </a:r>
            <a:r>
              <a:rPr kumimoji="0" lang="hr-H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DA=1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lang="hr-HR" sz="2800" dirty="0" smtClean="0"/>
              <a:t>Odgovori </a:t>
            </a: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NE=0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03848" y="4725144"/>
            <a:ext cx="3768849" cy="981992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0 1 1 0 0 1 0 0 0 1 0 1 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genetskog algoritma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757064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Generira se početna generacija </a:t>
            </a:r>
            <a:r>
              <a:rPr lang="hr-HR" i="1" dirty="0" smtClean="0"/>
              <a:t>n</a:t>
            </a:r>
            <a:r>
              <a:rPr lang="hr-HR" dirty="0" smtClean="0"/>
              <a:t> </a:t>
            </a:r>
            <a:r>
              <a:rPr lang="hr-HR" dirty="0" smtClean="0"/>
              <a:t>kromosoma</a:t>
            </a:r>
            <a:endParaRPr lang="hr-HR" dirty="0" smtClean="0"/>
          </a:p>
          <a:p>
            <a:endParaRPr lang="hr-HR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6</a:t>
            </a:fld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1403648" y="2132856"/>
            <a:ext cx="7272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Kromosom1:</a:t>
            </a:r>
          </a:p>
          <a:p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1331640" y="350100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Kromosom 2:</a:t>
            </a:r>
            <a:endParaRPr lang="hr-HR" sz="32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1403648" y="515719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Kromosom </a:t>
            </a:r>
            <a:r>
              <a:rPr lang="hr-HR" sz="3200" i="1" dirty="0" smtClean="0"/>
              <a:t>n:</a:t>
            </a:r>
            <a:endParaRPr lang="hr-HR" sz="3200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619672" y="472514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…</a:t>
            </a:r>
            <a:endParaRPr lang="hr-HR" sz="3200" dirty="0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195736" y="2852936"/>
            <a:ext cx="3366492" cy="576064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0  1 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0  0 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0  0  0  1  0  1 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2267744" y="4221088"/>
            <a:ext cx="3366492" cy="576064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r-HR" b="1" dirty="0" smtClean="0">
                <a:latin typeface="Calibri" pitchFamily="34" charset="0"/>
                <a:cs typeface="Arial" pitchFamily="34" charset="0"/>
              </a:rPr>
              <a:t>1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1  1  0  1  1  0  1  0  </a:t>
            </a:r>
            <a:r>
              <a:rPr lang="hr-HR" b="1" dirty="0" smtClean="0">
                <a:latin typeface="Calibri" pitchFamily="34" charset="0"/>
                <a:cs typeface="Arial" pitchFamily="34" charset="0"/>
              </a:rPr>
              <a:t>0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r>
              <a:rPr lang="hr-HR" b="1" dirty="0" smtClean="0">
                <a:latin typeface="Calibri" pitchFamily="34" charset="0"/>
                <a:cs typeface="Arial" pitchFamily="34" charset="0"/>
              </a:rPr>
              <a:t>1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2267744" y="5805264"/>
            <a:ext cx="3366492" cy="576064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0  0  </a:t>
            </a:r>
            <a:r>
              <a:rPr lang="hr-HR" b="1" dirty="0" smtClean="0">
                <a:latin typeface="Calibri" pitchFamily="34" charset="0"/>
                <a:cs typeface="Arial" pitchFamily="34" charset="0"/>
              </a:rPr>
              <a:t>0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0  0  1  0  0  1  1  0  1 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2" grpId="0" build="allAtOnce"/>
      <p:bldP spid="14" grpId="0" build="allAtOnce"/>
      <p:bldP spid="15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genetskog algoritma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hr-HR" dirty="0" smtClean="0"/>
              <a:t>Generira se početna generacija </a:t>
            </a:r>
            <a:r>
              <a:rPr lang="hr-HR" i="1" dirty="0" smtClean="0"/>
              <a:t>n </a:t>
            </a:r>
            <a:r>
              <a:rPr lang="hr-HR" dirty="0" smtClean="0"/>
              <a:t>kromosoma</a:t>
            </a:r>
            <a:endParaRPr lang="hr-HR" dirty="0" smtClean="0"/>
          </a:p>
          <a:p>
            <a:r>
              <a:rPr lang="hr-HR" dirty="0" smtClean="0"/>
              <a:t>Dobrota svakog kromosoma</a:t>
            </a:r>
            <a:endParaRPr lang="hr-HR" dirty="0" smtClean="0"/>
          </a:p>
          <a:p>
            <a:r>
              <a:rPr lang="hr-HR" dirty="0" smtClean="0"/>
              <a:t>Izabiru se “roditelji” sljedeće generacije</a:t>
            </a:r>
          </a:p>
          <a:p>
            <a:r>
              <a:rPr lang="hr-HR" dirty="0" smtClean="0"/>
              <a:t>Križanje </a:t>
            </a:r>
            <a:r>
              <a:rPr lang="hr-HR" dirty="0" smtClean="0"/>
              <a:t>roditelja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1691680" y="4365104"/>
            <a:ext cx="1998340" cy="504056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0 1 1 0 0 1 0 0 0 1 0 1 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1691680" y="4941168"/>
            <a:ext cx="2016224" cy="504056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1 1 0 0 0 1 1 1 0 1 0 0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3779912" y="4869160"/>
            <a:ext cx="190500" cy="123825"/>
          </a:xfrm>
          <a:prstGeom prst="rightArrow">
            <a:avLst>
              <a:gd name="adj1" fmla="val 50000"/>
              <a:gd name="adj2" fmla="val 3846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3995936" y="4365104"/>
            <a:ext cx="1152128" cy="504056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0 1 1 0 0 1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5220072" y="4365104"/>
            <a:ext cx="1152128" cy="504056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0 0 0 1 0 1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3995936" y="4941168"/>
            <a:ext cx="1152128" cy="504056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1 1 0 0 0 1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5220072" y="4941168"/>
            <a:ext cx="1152128" cy="504056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1 1 0 1 0 0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17"/>
          <p:cNvSpPr>
            <a:spLocks noChangeArrowheads="1"/>
          </p:cNvSpPr>
          <p:nvPr/>
        </p:nvSpPr>
        <p:spPr bwMode="auto">
          <a:xfrm>
            <a:off x="6444208" y="4869160"/>
            <a:ext cx="190500" cy="123825"/>
          </a:xfrm>
          <a:prstGeom prst="rightArrow">
            <a:avLst>
              <a:gd name="adj1" fmla="val 50000"/>
              <a:gd name="adj2" fmla="val 3846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1200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>
            <a:off x="6660232" y="4365104"/>
            <a:ext cx="2088232" cy="504056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0 1 1 0 0 1 1 1 0 1 0 0 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>
            <a:off x="6660232" y="4941168"/>
            <a:ext cx="2088232" cy="504056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1 1 0 0 0 1 0 0 0 1 0 1</a:t>
            </a:r>
            <a:endParaRPr kumimoji="0" lang="sr-Latn-C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 rot="2431506">
            <a:off x="4980966" y="4939314"/>
            <a:ext cx="476250" cy="104775"/>
          </a:xfrm>
          <a:prstGeom prst="rightArrow">
            <a:avLst>
              <a:gd name="adj1" fmla="val 50000"/>
              <a:gd name="adj2" fmla="val 11363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1200"/>
          </a:p>
        </p:txBody>
      </p:sp>
      <p:sp>
        <p:nvSpPr>
          <p:cNvPr id="28" name="AutoShape 21"/>
          <p:cNvSpPr>
            <a:spLocks noChangeArrowheads="1"/>
          </p:cNvSpPr>
          <p:nvPr/>
        </p:nvSpPr>
        <p:spPr bwMode="auto">
          <a:xfrm rot="-2716066">
            <a:off x="4898722" y="4950799"/>
            <a:ext cx="476250" cy="104775"/>
          </a:xfrm>
          <a:prstGeom prst="rightArrow">
            <a:avLst>
              <a:gd name="adj1" fmla="val 50000"/>
              <a:gd name="adj2" fmla="val 11363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120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699792" y="4221088"/>
            <a:ext cx="0" cy="1512168"/>
          </a:xfrm>
          <a:prstGeom prst="line">
            <a:avLst/>
          </a:prstGeom>
          <a:ln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genetskog algoritma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Generira se početna generacija </a:t>
            </a:r>
            <a:r>
              <a:rPr lang="hr-HR" i="1" dirty="0" smtClean="0"/>
              <a:t>n</a:t>
            </a:r>
            <a:r>
              <a:rPr lang="hr-HR" dirty="0" smtClean="0"/>
              <a:t> </a:t>
            </a:r>
            <a:r>
              <a:rPr lang="hr-HR" dirty="0" smtClean="0"/>
              <a:t>kromosoma</a:t>
            </a:r>
            <a:endParaRPr lang="hr-HR" dirty="0" smtClean="0"/>
          </a:p>
          <a:p>
            <a:r>
              <a:rPr lang="hr-HR" dirty="0" smtClean="0"/>
              <a:t>Dobrota </a:t>
            </a:r>
            <a:r>
              <a:rPr lang="hr-HR" dirty="0" smtClean="0"/>
              <a:t>svake jedinke </a:t>
            </a:r>
          </a:p>
          <a:p>
            <a:r>
              <a:rPr lang="hr-HR" dirty="0" smtClean="0"/>
              <a:t>Izabiru se “roditelji” sljedeće generacije</a:t>
            </a:r>
          </a:p>
          <a:p>
            <a:r>
              <a:rPr lang="hr-HR" dirty="0" smtClean="0"/>
              <a:t>Križanje roditelja</a:t>
            </a:r>
          </a:p>
          <a:p>
            <a:r>
              <a:rPr lang="hr-HR" dirty="0" smtClean="0"/>
              <a:t>Mutacija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347864" y="4221088"/>
            <a:ext cx="2808312" cy="576064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0 1 1 0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0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1 1 1 0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1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0 0 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347864" y="5589240"/>
            <a:ext cx="2808312" cy="576064"/>
          </a:xfrm>
          <a:prstGeom prst="roundRect">
            <a:avLst>
              <a:gd name="adj" fmla="val 16667"/>
            </a:avLst>
          </a:prstGeom>
          <a:solidFill>
            <a:srgbClr val="2AEAFE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0 1 1 0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1 1 1 0 </a:t>
            </a:r>
            <a:r>
              <a:rPr lang="hr-HR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0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0 0 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572000" y="494116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genetskog algoritma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Generira se početna generacija </a:t>
            </a:r>
            <a:r>
              <a:rPr lang="hr-HR" i="1" dirty="0" smtClean="0"/>
              <a:t>n</a:t>
            </a:r>
            <a:r>
              <a:rPr lang="hr-HR" dirty="0" smtClean="0"/>
              <a:t> kromosoma</a:t>
            </a:r>
          </a:p>
          <a:p>
            <a:r>
              <a:rPr lang="hr-HR" dirty="0" smtClean="0"/>
              <a:t>Dobrota </a:t>
            </a:r>
            <a:r>
              <a:rPr lang="hr-HR" dirty="0" smtClean="0"/>
              <a:t>svake jedinke </a:t>
            </a:r>
          </a:p>
          <a:p>
            <a:r>
              <a:rPr lang="hr-HR" dirty="0" smtClean="0"/>
              <a:t>Izabiru se “roditelji” sljedeće generacije</a:t>
            </a:r>
          </a:p>
          <a:p>
            <a:r>
              <a:rPr lang="hr-HR" dirty="0" smtClean="0"/>
              <a:t>Križanje roditelja</a:t>
            </a:r>
          </a:p>
          <a:p>
            <a:r>
              <a:rPr lang="hr-HR" dirty="0" smtClean="0"/>
              <a:t>Mutacija</a:t>
            </a:r>
          </a:p>
          <a:p>
            <a:r>
              <a:rPr lang="hr-HR" dirty="0" smtClean="0"/>
              <a:t>Provjerava se uvjet završetka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7CC2-3728-496A-8D47-CFF99E360206}" type="slidenum">
              <a:rPr lang="hr-HR" smtClean="0"/>
              <a:pPr/>
              <a:t>9</a:t>
            </a:fld>
            <a:endParaRPr lang="hr-HR"/>
          </a:p>
        </p:txBody>
      </p:sp>
      <p:sp>
        <p:nvSpPr>
          <p:cNvPr id="6" name="Curved Up Arrow 5"/>
          <p:cNvSpPr/>
          <p:nvPr/>
        </p:nvSpPr>
        <p:spPr>
          <a:xfrm rot="16200000">
            <a:off x="6804248" y="3140968"/>
            <a:ext cx="2808312" cy="1368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634</TotalTime>
  <Words>539</Words>
  <Application>Microsoft Office PowerPoint</Application>
  <PresentationFormat>On-screen Show (4:3)</PresentationFormat>
  <Paragraphs>191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Solsticij</vt:lpstr>
      <vt:lpstr>GENETSKI ALGORITMI</vt:lpstr>
      <vt:lpstr>SADRŽAJ</vt:lpstr>
      <vt:lpstr>      Genetski algoritmi</vt:lpstr>
      <vt:lpstr>Slide 4</vt:lpstr>
      <vt:lpstr>Genetski algoritmi</vt:lpstr>
      <vt:lpstr>Rad genetskog algoritma</vt:lpstr>
      <vt:lpstr>Rad genetskog algoritma</vt:lpstr>
      <vt:lpstr>Rad genetskog algoritma</vt:lpstr>
      <vt:lpstr>Rad genetskog algoritma</vt:lpstr>
      <vt:lpstr>Primjer: robot Robi</vt:lpstr>
      <vt:lpstr>Primjer: robot Robi</vt:lpstr>
      <vt:lpstr>Primjer: robot Robi</vt:lpstr>
      <vt:lpstr>Primjer: robot Robi</vt:lpstr>
      <vt:lpstr>Primjer: robot Robi</vt:lpstr>
      <vt:lpstr>Primjer: robot Robi</vt:lpstr>
      <vt:lpstr>Primjer: robot Robi</vt:lpstr>
      <vt:lpstr>Primjer: robot Robi</vt:lpstr>
      <vt:lpstr>Primjer: robot Robi</vt:lpstr>
      <vt:lpstr>Zaključak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GENETSKI ALGORITMI</dc:title>
  <dc:creator>Dorija</dc:creator>
  <cp:lastModifiedBy>HUMSKI</cp:lastModifiedBy>
  <cp:revision>27</cp:revision>
  <dcterms:created xsi:type="dcterms:W3CDTF">2012-05-29T19:23:40Z</dcterms:created>
  <dcterms:modified xsi:type="dcterms:W3CDTF">2012-06-04T11:15:50Z</dcterms:modified>
</cp:coreProperties>
</file>