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6" r:id="rId4"/>
    <p:sldId id="259" r:id="rId5"/>
    <p:sldId id="260" r:id="rId6"/>
    <p:sldId id="263" r:id="rId7"/>
    <p:sldId id="262" r:id="rId8"/>
    <p:sldId id="264" r:id="rId9"/>
    <p:sldId id="267" r:id="rId10"/>
    <p:sldId id="274" r:id="rId11"/>
    <p:sldId id="272" r:id="rId12"/>
    <p:sldId id="273" r:id="rId13"/>
    <p:sldId id="268" r:id="rId14"/>
    <p:sldId id="269" r:id="rId15"/>
    <p:sldId id="271" r:id="rId16"/>
    <p:sldId id="265" r:id="rId17"/>
    <p:sldId id="275" r:id="rId18"/>
    <p:sldId id="276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1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A382-6F11-463A-B701-1B14E885B4B8}" type="datetimeFigureOut">
              <a:rPr lang="hr-HR" smtClean="0"/>
              <a:t>25.9.2012.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574D6-52C9-4361-B91F-7B1343168A5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88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67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326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1926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11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6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4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10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8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0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2" descr="D:\SkyDrive\Documents\diplomski\latex\prez\unizg-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" cy="106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SkyDrive\Documents\diplomski\latex\prez\FER-teks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260648"/>
            <a:ext cx="1035043" cy="9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1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52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34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2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26. rujan 2012.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EC92-9064-4FB9-8C31-35298D90D5F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7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Heurističke metode lokalne pretrage primijenjene na problem izrade rasporeda sati za škole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hr-HR" sz="2000" dirty="0" smtClean="0"/>
              <a:t>student: Alan </a:t>
            </a:r>
            <a:r>
              <a:rPr lang="hr-HR" sz="2000" dirty="0" err="1" smtClean="0"/>
              <a:t>Tus</a:t>
            </a:r>
            <a:endParaRPr lang="hr-HR" sz="2000" dirty="0" smtClean="0"/>
          </a:p>
          <a:p>
            <a:pPr algn="l"/>
            <a:r>
              <a:rPr lang="hr-HR" sz="2000" dirty="0" smtClean="0"/>
              <a:t>mentor: prof.dr.sc. Domagoj </a:t>
            </a:r>
            <a:r>
              <a:rPr lang="hr-HR" sz="2000" dirty="0" err="1" smtClean="0"/>
              <a:t>Jakobović</a:t>
            </a:r>
            <a:endParaRPr lang="hr-HR" sz="2000" dirty="0" smtClean="0"/>
          </a:p>
          <a:p>
            <a:pPr algn="l"/>
            <a:r>
              <a:rPr lang="hr-HR" sz="2000" dirty="0" smtClean="0"/>
              <a:t>izravni </a:t>
            </a:r>
            <a:r>
              <a:rPr lang="hr-HR" sz="2000" dirty="0" smtClean="0"/>
              <a:t>voditelj: </a:t>
            </a:r>
            <a:r>
              <a:rPr lang="hr-HR" sz="2000" dirty="0" err="1" smtClean="0"/>
              <a:t>dr.sc</a:t>
            </a:r>
            <a:r>
              <a:rPr lang="hr-HR" sz="2000" dirty="0" smtClean="0"/>
              <a:t>. Marko Čupić</a:t>
            </a:r>
          </a:p>
          <a:p>
            <a:pPr algn="l"/>
            <a:endParaRPr lang="hr-HR" sz="2000" dirty="0"/>
          </a:p>
          <a:p>
            <a:pPr algn="l"/>
            <a:endParaRPr lang="hr-HR" sz="2000" dirty="0" smtClean="0"/>
          </a:p>
          <a:p>
            <a:r>
              <a:rPr lang="hr-HR" sz="2000" dirty="0" smtClean="0"/>
              <a:t>Zagreb, 26. rujna 2012.</a:t>
            </a:r>
            <a:endParaRPr lang="hr-HR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1484784"/>
            <a:ext cx="6400800" cy="417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DIPLOMSKI RAD</a:t>
            </a:r>
            <a:endParaRPr lang="hr-HR" sz="20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116632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SVEUČILIŠTE U ZAGREBU</a:t>
            </a:r>
          </a:p>
          <a:p>
            <a:r>
              <a:rPr lang="hr-HR" sz="2000" b="1" dirty="0" smtClean="0"/>
              <a:t>FAKULTET ELEKTROTEHNIKE I RAČUNARSTVA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834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" y="1916833"/>
            <a:ext cx="8276534" cy="389269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Testiranje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 pokusa</a:t>
            </a:r>
          </a:p>
          <a:p>
            <a:pPr lvl="1"/>
            <a:r>
              <a:rPr lang="hr-HR" dirty="0" smtClean="0"/>
              <a:t>α i </a:t>
            </a:r>
            <a:r>
              <a:rPr lang="el-GR" dirty="0" smtClean="0"/>
              <a:t>β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(omjer utjecaja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feromona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i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</a:rPr>
              <a:t>heur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. vr.)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l-GR" dirty="0" smtClean="0"/>
              <a:t>ρ</a:t>
            </a:r>
            <a:r>
              <a:rPr lang="hr-HR" dirty="0" smtClean="0"/>
              <a:t>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(koeficijent isparavanja)</a:t>
            </a:r>
          </a:p>
          <a:p>
            <a:pPr lvl="1"/>
            <a:r>
              <a:rPr lang="hr-HR" dirty="0" smtClean="0"/>
              <a:t>m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(broj mrava)</a:t>
            </a:r>
          </a:p>
          <a:p>
            <a:pPr lvl="1"/>
            <a:r>
              <a:rPr lang="hr-HR" dirty="0" smtClean="0"/>
              <a:t>n 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(veličina susjedstva)</a:t>
            </a:r>
          </a:p>
          <a:p>
            <a:r>
              <a:rPr lang="hr-HR" dirty="0" smtClean="0"/>
              <a:t>Slijedno kaskadno testiranje</a:t>
            </a:r>
          </a:p>
          <a:p>
            <a:r>
              <a:rPr lang="hr-HR" dirty="0" smtClean="0"/>
              <a:t>5 ponavljanja</a:t>
            </a:r>
          </a:p>
          <a:p>
            <a:r>
              <a:rPr lang="hr-HR" dirty="0"/>
              <a:t>OŠ </a:t>
            </a:r>
            <a:r>
              <a:rPr lang="hr-HR" dirty="0" err="1" smtClean="0"/>
              <a:t>Voltino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1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520524"/>
              </p:ext>
            </p:extLst>
          </p:nvPr>
        </p:nvGraphicFramePr>
        <p:xfrm>
          <a:off x="457200" y="2420888"/>
          <a:ext cx="8229599" cy="223225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ρ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Najbolji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hr-HR" sz="22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9688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2-4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9388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r>
                        <a:rPr lang="hr-HR" sz="22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sng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7828</a:t>
                      </a:r>
                      <a:endParaRPr lang="hr-HR" sz="22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lang="hr-HR" sz="2200" b="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2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8584</a:t>
                      </a:r>
                      <a:endParaRPr lang="hr-H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5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13</a:t>
            </a:fld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02" y="1412776"/>
            <a:ext cx="6847395" cy="492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1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r-HR" dirty="0" smtClean="0"/>
              <a:t>Još uvijek nedovoljno dobra rješenja</a:t>
            </a:r>
          </a:p>
          <a:p>
            <a:r>
              <a:rPr lang="hr-HR" dirty="0" smtClean="0"/>
              <a:t>Dobar smjer kretanja</a:t>
            </a:r>
          </a:p>
          <a:p>
            <a:r>
              <a:rPr lang="hr-HR" dirty="0" smtClean="0"/>
              <a:t>Sljedeći koraci: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ptimizacija parametara,</a:t>
            </a:r>
            <a:endParaRPr lang="hr-HR" dirty="0" smtClean="0"/>
          </a:p>
          <a:p>
            <a:pPr lvl="1"/>
            <a:r>
              <a:rPr lang="hr-HR" dirty="0"/>
              <a:t>s</a:t>
            </a:r>
            <a:r>
              <a:rPr lang="hr-HR" dirty="0" smtClean="0"/>
              <a:t>poj </a:t>
            </a:r>
            <a:r>
              <a:rPr lang="hr-HR" dirty="0" smtClean="0"/>
              <a:t>različitih </a:t>
            </a:r>
            <a:r>
              <a:rPr lang="hr-HR" dirty="0" smtClean="0"/>
              <a:t>implementacija i</a:t>
            </a:r>
          </a:p>
          <a:p>
            <a:pPr lvl="1"/>
            <a:r>
              <a:rPr lang="hr-HR" dirty="0" smtClean="0"/>
              <a:t>distribucija.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0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15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124471" y="2924944"/>
            <a:ext cx="4895058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4800" b="1" dirty="0" smtClean="0"/>
              <a:t>HVALA NA PAŽNJI!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36430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Algoritam optimizacije mravljom kolonijom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16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4" y="2853423"/>
            <a:ext cx="7292972" cy="27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484784"/>
            <a:ext cx="729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(engl. 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nt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colony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optimisation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0" y="1844824"/>
            <a:ext cx="8361080" cy="40367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54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Susjedstva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slučajne </a:t>
            </a:r>
            <a:r>
              <a:rPr lang="hr-HR" dirty="0"/>
              <a:t>zamjene predavanja u rasporedu razreda,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slučajne </a:t>
            </a:r>
            <a:r>
              <a:rPr lang="hr-HR" dirty="0"/>
              <a:t>zamjene predavanja u rasporedu profesora,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kontinuiranog rasporeda za razrede,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kontinuiranog rasporeda za profesore,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previše ili premalo radnih sati za razrede,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previše ili premalo radnih sati za profesore,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više istih predmeta u danu 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susjedstvo </a:t>
            </a:r>
            <a:r>
              <a:rPr lang="hr-HR" dirty="0"/>
              <a:t>optimizacije prostorija.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641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Problem izrade rasporeda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Algoritam optimizacije mravljom kolonijom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Algoritam pretrage promjenjivih susjedstva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Implementacija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Testiranje i rezultati</a:t>
            </a: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29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>Problem izrade rasporeda</a:t>
            </a:r>
            <a:endParaRPr lang="hr-HR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1451"/>
            <a:ext cx="4608512" cy="651509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2962672" cy="46910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1800" dirty="0"/>
              <a:t>r</a:t>
            </a:r>
            <a:r>
              <a:rPr lang="hr-HR" sz="1800" dirty="0" smtClean="0"/>
              <a:t>aspoređivanje predavanja u </a:t>
            </a:r>
            <a:r>
              <a:rPr lang="hr-HR" sz="1800" dirty="0" smtClean="0"/>
              <a:t>termine,</a:t>
            </a:r>
            <a:endParaRPr lang="hr-HR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/>
              <a:t>r</a:t>
            </a:r>
            <a:r>
              <a:rPr lang="hr-HR" sz="1800" dirty="0" smtClean="0"/>
              <a:t>aspoređivanje predavanja u </a:t>
            </a:r>
            <a:r>
              <a:rPr lang="hr-HR" sz="1800" dirty="0" smtClean="0"/>
              <a:t>prostorije,</a:t>
            </a:r>
            <a:endParaRPr lang="hr-HR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/>
              <a:t>p</a:t>
            </a:r>
            <a:r>
              <a:rPr lang="hr-HR" sz="1800" dirty="0" smtClean="0"/>
              <a:t>oštivanje dostupnosti </a:t>
            </a:r>
            <a:r>
              <a:rPr lang="hr-HR" sz="1800" dirty="0" smtClean="0"/>
              <a:t>resursa,</a:t>
            </a:r>
            <a:endParaRPr lang="hr-HR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/>
              <a:t>n</a:t>
            </a:r>
            <a:r>
              <a:rPr lang="hr-HR" sz="1800" dirty="0" smtClean="0"/>
              <a:t>eprekidan raspored za profesore i </a:t>
            </a:r>
            <a:r>
              <a:rPr lang="hr-HR" sz="1800" dirty="0" smtClean="0"/>
              <a:t>razrede,</a:t>
            </a:r>
            <a:endParaRPr lang="hr-HR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/>
              <a:t>više </a:t>
            </a:r>
            <a:r>
              <a:rPr lang="hr-HR" sz="1800" dirty="0" smtClean="0"/>
              <a:t>turnusa,</a:t>
            </a:r>
            <a:endParaRPr lang="hr-HR" sz="1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/>
              <a:t>spojena </a:t>
            </a:r>
            <a:r>
              <a:rPr lang="hr-HR" sz="1800" dirty="0" smtClean="0"/>
              <a:t>predavanja,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dirty="0" smtClean="0"/>
              <a:t>…</a:t>
            </a:r>
            <a:endParaRPr lang="hr-HR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 izrade rasporeda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9" y="94320"/>
            <a:ext cx="9428538" cy="66693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302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Algoritam optimizacije mravljom kolonijom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116"/>
            <a:ext cx="8229600" cy="4272047"/>
          </a:xfrm>
        </p:spPr>
        <p:txBody>
          <a:bodyPr anchor="ctr"/>
          <a:lstStyle/>
          <a:p>
            <a:r>
              <a:rPr lang="hr-HR" dirty="0" smtClean="0"/>
              <a:t>Mravlji sustav</a:t>
            </a:r>
          </a:p>
          <a:p>
            <a:pPr lvl="1"/>
            <a:r>
              <a:rPr lang="hr-HR" dirty="0" smtClean="0"/>
              <a:t>Elitistički mravlji sustav</a:t>
            </a:r>
          </a:p>
          <a:p>
            <a:pPr lvl="1"/>
            <a:r>
              <a:rPr lang="hr-HR" dirty="0" smtClean="0"/>
              <a:t>Poredani mravlji sustav</a:t>
            </a:r>
          </a:p>
          <a:p>
            <a:pPr lvl="1"/>
            <a:r>
              <a:rPr lang="hr-HR" dirty="0" smtClean="0"/>
              <a:t>MAX-MIN mravlji sustav</a:t>
            </a:r>
          </a:p>
          <a:p>
            <a:endParaRPr lang="hr-HR" dirty="0"/>
          </a:p>
          <a:p>
            <a:r>
              <a:rPr lang="hr-HR" dirty="0" smtClean="0"/>
              <a:t>Optimizacija mravljom kolonijom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5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729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(engl. </a:t>
            </a:r>
            <a:r>
              <a:rPr lang="hr-HR" i="1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nt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colony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optimisation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Algoritam pretrage promjenjivih susjedstva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hr-HR" dirty="0" smtClean="0"/>
                  <a:t>Zasniva se na tri pretpostavke.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2800" dirty="0" smtClean="0"/>
                  <a:t>Različita susjedstva </a:t>
                </a:r>
                <a14:m>
                  <m:oMath xmlns:m="http://schemas.openxmlformats.org/officeDocument/2006/math">
                    <m:r>
                      <a:rPr lang="hr-HR" sz="28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hr-HR" sz="2800" dirty="0" smtClean="0"/>
                  <a:t> Različiti lokalni </a:t>
                </a:r>
                <a:r>
                  <a:rPr lang="hr-HR" sz="2800" dirty="0" smtClean="0"/>
                  <a:t>optimumi</a:t>
                </a:r>
                <a:endParaRPr lang="hr-HR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2800" dirty="0" smtClean="0"/>
                  <a:t>Globalni </a:t>
                </a:r>
                <a:r>
                  <a:rPr lang="hr-HR" sz="2800" dirty="0"/>
                  <a:t>optimum </a:t>
                </a:r>
                <a14:m>
                  <m:oMath xmlns:m="http://schemas.openxmlformats.org/officeDocument/2006/math">
                    <m:r>
                      <a:rPr lang="hr-HR" sz="2800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hr-HR" sz="2800" dirty="0" smtClean="0"/>
                  <a:t> 	 Lokalni </a:t>
                </a:r>
                <a:r>
                  <a:rPr lang="hr-HR" sz="2800" dirty="0"/>
                  <a:t>optimum </a:t>
                </a:r>
                <a:r>
                  <a:rPr lang="hr-HR" sz="2800" dirty="0" smtClean="0"/>
                  <a:t>svih 					 susjedstva</a:t>
                </a:r>
                <a:endParaRPr lang="hr-HR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hr-HR" sz="2800" dirty="0" smtClean="0"/>
                  <a:t>Lokalni </a:t>
                </a:r>
                <a:r>
                  <a:rPr lang="hr-HR" sz="2800" dirty="0"/>
                  <a:t>optimumi su vrlo blizu jedan </a:t>
                </a:r>
                <a:r>
                  <a:rPr lang="hr-HR" sz="2800" dirty="0" smtClean="0"/>
                  <a:t>drugoga</a:t>
                </a:r>
                <a:endParaRPr lang="hr-HR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8229600" cy="4137323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6</a:t>
            </a:fld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(engl.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neighborhood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bg1">
                    <a:lumMod val="50000"/>
                  </a:schemeClr>
                </a:solidFill>
              </a:rPr>
              <a:t>search</a:t>
            </a:r>
            <a:r>
              <a:rPr lang="hr-HR" i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hr-HR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Algoritam pretrage promjenjivih susjedstva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7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788333"/>
            <a:ext cx="7101840" cy="390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10292" y="4460919"/>
                <a:ext cx="42126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𝑓</m:t>
                      </m:r>
                      <m:r>
                        <a:rPr lang="hr-HR" b="0" i="1" smtClean="0">
                          <a:latin typeface="Cambria Math"/>
                        </a:rPr>
                        <m:t>(</m:t>
                      </m:r>
                      <m:r>
                        <a:rPr lang="hr-HR" b="0" i="1" smtClean="0">
                          <a:latin typeface="Cambria Math"/>
                        </a:rPr>
                        <m:t>𝑥</m:t>
                      </m:r>
                      <m:r>
                        <a:rPr lang="hr-HR" b="0" i="1" smtClean="0">
                          <a:latin typeface="Cambria Math"/>
                        </a:rPr>
                        <m:t>)←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funkcija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kazne</m:t>
                      </m:r>
                    </m:oMath>
                  </m:oMathPara>
                </a14:m>
                <a:endParaRPr lang="hr-HR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prostor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rje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š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enja</m:t>
                      </m:r>
                    </m:oMath>
                  </m:oMathPara>
                </a14:m>
                <a:endParaRPr lang="hr-HR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, 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hr-HR" b="0" i="1" smtClean="0">
                              <a:latin typeface="Cambria Math"/>
                              <a:ea typeface="Cambria Math"/>
                            </a:rPr>
                            <m:t>=1,…,</m:t>
                          </m:r>
                          <m:sSub>
                            <m:sSubPr>
                              <m:ctrlP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hr-HR" b="0" i="1" smtClean="0">
                                  <a:latin typeface="Cambria Math"/>
                                  <a:ea typeface="Cambria Math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skup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susjedstva</m:t>
                      </m:r>
                    </m:oMath>
                  </m:oMathPara>
                </a14:m>
                <a:endParaRPr lang="hr-HR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hr-HR" b="0" i="1" smtClean="0">
                          <a:latin typeface="Cambria Math"/>
                          <a:ea typeface="Cambria Math"/>
                        </a:rPr>
                        <m:t>←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po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č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etno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rje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š</m:t>
                      </m:r>
                      <m:r>
                        <m:rPr>
                          <m:nor/>
                        </m:rPr>
                        <a:rPr lang="hr-HR" b="0" i="0" smtClean="0">
                          <a:latin typeface="Cambria Math"/>
                          <a:ea typeface="Cambria Math"/>
                        </a:rPr>
                        <m:t>enje</m:t>
                      </m:r>
                    </m:oMath>
                  </m:oMathPara>
                </a14:m>
                <a:endParaRPr lang="hr-HR" b="0" i="1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92" y="4460919"/>
                <a:ext cx="421262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89" b="-40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Algoritam pretrage promjenjivih susjedstva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r-HR" dirty="0" smtClean="0"/>
              <a:t>BVNS </a:t>
            </a:r>
            <a:r>
              <a:rPr lang="hr-HR" dirty="0" smtClean="0"/>
              <a:t>– osnovni PPS</a:t>
            </a:r>
            <a:endParaRPr lang="hr-HR" dirty="0" smtClean="0"/>
          </a:p>
          <a:p>
            <a:r>
              <a:rPr lang="hr-HR" dirty="0" smtClean="0"/>
              <a:t>RVNS </a:t>
            </a:r>
            <a:r>
              <a:rPr lang="hr-HR" dirty="0" smtClean="0"/>
              <a:t>– reducirani PPS</a:t>
            </a:r>
            <a:endParaRPr lang="hr-HR" dirty="0" smtClean="0"/>
          </a:p>
          <a:p>
            <a:r>
              <a:rPr lang="hr-HR" dirty="0" smtClean="0"/>
              <a:t>GVNS </a:t>
            </a:r>
            <a:r>
              <a:rPr lang="hr-HR" dirty="0" smtClean="0"/>
              <a:t>– sveobuhvatni PPS</a:t>
            </a:r>
            <a:endParaRPr lang="hr-HR" dirty="0" smtClean="0"/>
          </a:p>
          <a:p>
            <a:r>
              <a:rPr lang="hr-HR" dirty="0" smtClean="0"/>
              <a:t>VNDS </a:t>
            </a:r>
            <a:r>
              <a:rPr lang="hr-HR" dirty="0" smtClean="0"/>
              <a:t>– dekompozicijski PPS</a:t>
            </a:r>
            <a:endParaRPr lang="hr-HR" dirty="0" smtClean="0"/>
          </a:p>
          <a:p>
            <a:r>
              <a:rPr lang="hr-HR" dirty="0" smtClean="0"/>
              <a:t>SVNS </a:t>
            </a:r>
            <a:r>
              <a:rPr lang="hr-HR" dirty="0" smtClean="0"/>
              <a:t>– iskrivljeni PPS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90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Implementacija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hr-HR" dirty="0" smtClean="0"/>
              <a:t>Konstrukcija rješenja</a:t>
            </a:r>
          </a:p>
          <a:p>
            <a:pPr lvl="1"/>
            <a:r>
              <a:rPr lang="hr-HR" dirty="0" smtClean="0"/>
              <a:t>MAX-MIN mravlji sustav</a:t>
            </a:r>
          </a:p>
          <a:p>
            <a:r>
              <a:rPr lang="hr-HR" dirty="0" smtClean="0"/>
              <a:t>Optimizacija</a:t>
            </a:r>
          </a:p>
          <a:p>
            <a:pPr lvl="1"/>
            <a:r>
              <a:rPr lang="hr-HR" dirty="0" smtClean="0"/>
              <a:t>jednostavna optimizacija dostupnosti</a:t>
            </a:r>
            <a:endParaRPr lang="hr-HR" dirty="0"/>
          </a:p>
          <a:p>
            <a:r>
              <a:rPr lang="hr-HR" dirty="0" smtClean="0"/>
              <a:t>Lokalna pretraga</a:t>
            </a:r>
          </a:p>
          <a:p>
            <a:pPr lvl="1"/>
            <a:r>
              <a:rPr lang="hr-HR" dirty="0" smtClean="0"/>
              <a:t>osnovna pretraga promjenjivih susjedstva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smtClean="0"/>
              <a:t>26. rujan 2012.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1003-76CD-4D61-8F18-F11FBA522E5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6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495</Words>
  <Application>Microsoft Office PowerPoint</Application>
  <PresentationFormat>On-screen Show (4:3)</PresentationFormat>
  <Paragraphs>160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Heurističke metode lokalne pretrage primijenjene na problem izrade rasporeda sati za škole</vt:lpstr>
      <vt:lpstr>Sadržaj</vt:lpstr>
      <vt:lpstr>Problem izrade rasporeda</vt:lpstr>
      <vt:lpstr>Problem izrade rasporeda</vt:lpstr>
      <vt:lpstr>Algoritam optimizacije mravljom kolonijom</vt:lpstr>
      <vt:lpstr>Algoritam pretrage promjenjivih susjedstva</vt:lpstr>
      <vt:lpstr>Algoritam pretrage promjenjivih susjedstva</vt:lpstr>
      <vt:lpstr>Algoritam pretrage promjenjivih susjedstva</vt:lpstr>
      <vt:lpstr>Implementacija</vt:lpstr>
      <vt:lpstr>Testiranje</vt:lpstr>
      <vt:lpstr>Testiranje</vt:lpstr>
      <vt:lpstr>Rezultati</vt:lpstr>
      <vt:lpstr>Rezultati</vt:lpstr>
      <vt:lpstr>Zaključak</vt:lpstr>
      <vt:lpstr>PowerPoint Presentation</vt:lpstr>
      <vt:lpstr>Algoritam optimizacije mravljom kolonijom</vt:lpstr>
      <vt:lpstr>Rezultati</vt:lpstr>
      <vt:lpstr>Susjedstva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Tus</dc:creator>
  <cp:lastModifiedBy>Alan Tus</cp:lastModifiedBy>
  <cp:revision>36</cp:revision>
  <dcterms:created xsi:type="dcterms:W3CDTF">2012-09-24T20:36:09Z</dcterms:created>
  <dcterms:modified xsi:type="dcterms:W3CDTF">2012-09-25T23:08:20Z</dcterms:modified>
</cp:coreProperties>
</file>